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70" r:id="rId2"/>
    <p:sldId id="337" r:id="rId3"/>
    <p:sldId id="336" r:id="rId4"/>
    <p:sldId id="306" r:id="rId5"/>
    <p:sldId id="307" r:id="rId6"/>
    <p:sldId id="257" r:id="rId7"/>
    <p:sldId id="260" r:id="rId8"/>
    <p:sldId id="261" r:id="rId9"/>
    <p:sldId id="262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263" r:id="rId19"/>
    <p:sldId id="271" r:id="rId2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65630" autoAdjust="0"/>
  </p:normalViewPr>
  <p:slideViewPr>
    <p:cSldViewPr snapToGrid="0">
      <p:cViewPr varScale="1">
        <p:scale>
          <a:sx n="72" d="100"/>
          <a:sy n="72" d="100"/>
        </p:scale>
        <p:origin x="195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192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9B99F-7856-4AB7-8EEA-DB2A950A87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CD39E-F744-410B-8CE4-6AF6171020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E20BF-CDC3-415B-A629-73B23EF37AE0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EC0FF31-6802-4ABF-AE31-6640467DAD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9ECE172-A688-4014-850D-7E87FA915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3FB5F-FEC3-4823-8668-ECD05F477D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8DD55-DEFE-4B31-935B-7517036DB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6A6DA-70BC-4066-8F2F-4FA4227CB63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75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8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5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No1 and No2 have the same so we combine into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72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9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00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15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22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6A6DA-70BC-4066-8F2F-4FA4227CB6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2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38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7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9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3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7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4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5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9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E3626A5-D8EB-41D7-BFC3-7085E188E0F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3D4D80CC-244F-4CD9-8212-BC9B1D3FB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6333B1-4BC3-29C1-EA18-C1276A25F39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281488" y="63500"/>
            <a:ext cx="13779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9428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slide" Target="slide9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20.png"/><Relationship Id="rId10" Type="http://schemas.openxmlformats.org/officeDocument/2006/relationships/slide" Target="slide9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9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24.png"/><Relationship Id="rId10" Type="http://schemas.openxmlformats.org/officeDocument/2006/relationships/slide" Target="slide9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jira.lge.com/issue/browse/VSCSGU-4492?attachmentSortBy=dateTime&amp;attachmentOrder=asc" TargetMode="External"/><Relationship Id="rId13" Type="http://schemas.openxmlformats.org/officeDocument/2006/relationships/hyperlink" Target="http://jira.lge.com/issue/browse/VSCSGU-4499?attachmentSortBy=dateTime&amp;attachmentOrder=asc" TargetMode="External"/><Relationship Id="rId3" Type="http://schemas.openxmlformats.org/officeDocument/2006/relationships/hyperlink" Target="http://jira.lge.com/issue/browse/VSCSGU-4493?attachmentSortBy=dateTime&amp;attachmentOrder=asc" TargetMode="External"/><Relationship Id="rId7" Type="http://schemas.openxmlformats.org/officeDocument/2006/relationships/hyperlink" Target="http://jira.lge.com/issue/browse/VSCSGU-4491?attachmentSortBy=dateTime&amp;attachmentOrder=asc" TargetMode="External"/><Relationship Id="rId12" Type="http://schemas.openxmlformats.org/officeDocument/2006/relationships/hyperlink" Target="http://jira.lge.com/issue/browse/VSCSGU-4495?attachmentSortBy=dateTime&amp;attachmentOrder=as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jira.lge.com/issue/browse/VSCSGU-4489?attachmentSortBy=dateTime&amp;attachmentOrder=asc" TargetMode="External"/><Relationship Id="rId11" Type="http://schemas.openxmlformats.org/officeDocument/2006/relationships/hyperlink" Target="http://jira.lge.com/issue/browse/VSCSGU-4498?attachmentSortBy=dateTime&amp;attachmentOrder=asc" TargetMode="External"/><Relationship Id="rId5" Type="http://schemas.openxmlformats.org/officeDocument/2006/relationships/hyperlink" Target="http://jira.lge.com/issue/browse/VSCSGU-4495" TargetMode="External"/><Relationship Id="rId15" Type="http://schemas.openxmlformats.org/officeDocument/2006/relationships/hyperlink" Target="http://jira.lge.com/issue/browse/VSCSGU-4497" TargetMode="External"/><Relationship Id="rId10" Type="http://schemas.openxmlformats.org/officeDocument/2006/relationships/hyperlink" Target="http://jira.lge.com/issue/browse/VSCSGU-4501" TargetMode="External"/><Relationship Id="rId4" Type="http://schemas.openxmlformats.org/officeDocument/2006/relationships/hyperlink" Target="http://jira.lge.com/issue/browse/VSCSGU-4494" TargetMode="External"/><Relationship Id="rId9" Type="http://schemas.openxmlformats.org/officeDocument/2006/relationships/hyperlink" Target="http://jira.lge.com/issue/browse/VSCSGU-4500" TargetMode="External"/><Relationship Id="rId14" Type="http://schemas.openxmlformats.org/officeDocument/2006/relationships/hyperlink" Target="http://jira.lge.com/issue/browse/VSCSGU-4496?attachmentSortBy=dateTime&amp;attachmentOrder=as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oleObject" Target="file:///\\H1-ANF-SMB-1302.cloudpc.lge.net\VH1-PR-USER02\hoanganh03.nguyen\IVI51%20Hyundai%20ICC\Checklist%20Hyundai%20ICC\5.%20Archive%20assessment%20and%20inspection%20results%20of%20Hyundai%20ICC.xlsx" TargetMode="External"/><Relationship Id="rId18" Type="http://schemas.openxmlformats.org/officeDocument/2006/relationships/image" Target="../media/image5.emf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image" Target="../media/image2.emf"/><Relationship Id="rId17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.emf"/><Relationship Id="rId20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oleObject" Target="file:///\\H1-ANF-SMB-1302.cloudpc.lge.net\VH1-PR-USER02\hoanganh03.nguyen\IVI51%20Hyundai%20ICC\Checklist%20Hyundai%20ICC\4.%20Applicability%20assessment%20report%20of%20Hyundai%20ICC.xlsx" TargetMode="External"/><Relationship Id="rId5" Type="http://schemas.openxmlformats.org/officeDocument/2006/relationships/slide" Target="slide7.xml"/><Relationship Id="rId15" Type="http://schemas.openxmlformats.org/officeDocument/2006/relationships/package" Target="../embeddings/Microsoft_Excel_Worksheet.xlsx"/><Relationship Id="rId10" Type="http://schemas.openxmlformats.org/officeDocument/2006/relationships/image" Target="../media/image1.emf"/><Relationship Id="rId19" Type="http://schemas.openxmlformats.org/officeDocument/2006/relationships/package" Target="../embeddings/Microsoft_Excel_Worksheet2.xlsx"/><Relationship Id="rId4" Type="http://schemas.openxmlformats.org/officeDocument/2006/relationships/slide" Target="slide6.xml"/><Relationship Id="rId9" Type="http://schemas.openxmlformats.org/officeDocument/2006/relationships/oleObject" Target="file:///\\H1-ANF-SMB-1302.cloudpc.lge.net\VH1-PR-USER02\hoanganh03.nguyen\IVI51%20Hyundai%20ICC\Checklist%20Hyundai%20ICC\3.%20Feasibility%20checking%20report%20of%20cybersecurity%20requirements%20of%20Hyundai%20ICC.xlsx" TargetMode="External"/><Relationship Id="rId1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1.png"/><Relationship Id="rId7" Type="http://schemas.openxmlformats.org/officeDocument/2006/relationships/slide" Target="slide13.xml"/><Relationship Id="rId12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slide" Target="slide17.xml"/><Relationship Id="rId5" Type="http://schemas.openxmlformats.org/officeDocument/2006/relationships/slide" Target="slide12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021A52-73D6-4774-ADE8-0A7D12EA1686}"/>
              </a:ext>
            </a:extLst>
          </p:cNvPr>
          <p:cNvSpPr/>
          <p:nvPr/>
        </p:nvSpPr>
        <p:spPr>
          <a:xfrm>
            <a:off x="3289432" y="4147370"/>
            <a:ext cx="3038962" cy="374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Arial Narrow" panose="020B0606020202030204" pitchFamily="34" charset="0"/>
              </a:rPr>
              <a:t>IVI LD1 – Cyber Security Part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F1854F-D505-492D-91CA-FB0152D6F135}"/>
              </a:ext>
            </a:extLst>
          </p:cNvPr>
          <p:cNvSpPr/>
          <p:nvPr/>
        </p:nvSpPr>
        <p:spPr>
          <a:xfrm>
            <a:off x="1730235" y="1782026"/>
            <a:ext cx="6890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Arial Narrow" panose="020B0606020202030204" pitchFamily="34" charset="0"/>
              </a:rPr>
              <a:t>CSMS role in each product development stage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4469D-67EE-4147-8B45-B5E6D6014434}"/>
              </a:ext>
            </a:extLst>
          </p:cNvPr>
          <p:cNvSpPr txBox="1"/>
          <p:nvPr/>
        </p:nvSpPr>
        <p:spPr>
          <a:xfrm>
            <a:off x="3222631" y="2543224"/>
            <a:ext cx="3905236" cy="1153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600" b="1" dirty="0">
                <a:latin typeface="Arial Narrow" panose="020B0606020202030204" pitchFamily="34" charset="0"/>
              </a:rPr>
              <a:t>General scope and purpose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en-US" sz="1600" b="1" dirty="0">
                <a:latin typeface="Arial Narrow" panose="020B0606020202030204" pitchFamily="34" charset="0"/>
              </a:rPr>
              <a:t>Steps in each product development stage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600" b="1" dirty="0">
                <a:latin typeface="Arial Narrow" panose="020B0606020202030204" pitchFamily="34" charset="0"/>
              </a:rPr>
              <a:t>Main role summary</a:t>
            </a:r>
          </a:p>
        </p:txBody>
      </p:sp>
    </p:spTree>
    <p:extLst>
      <p:ext uri="{BB962C8B-B14F-4D97-AF65-F5344CB8AC3E}">
        <p14:creationId xmlns:p14="http://schemas.microsoft.com/office/powerpoint/2010/main" val="1414360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7764" y="19811"/>
            <a:ext cx="1455420" cy="250190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LGE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Internal</a:t>
            </a:r>
            <a:r>
              <a:rPr sz="1000" spc="-4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Use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Only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0031" y="6452614"/>
            <a:ext cx="484631" cy="390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115" y="6416517"/>
            <a:ext cx="530273" cy="26269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9906000" cy="1158240"/>
            <a:chOff x="0" y="0"/>
            <a:chExt cx="9906000" cy="11582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906000" cy="1158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627" y="162305"/>
              <a:ext cx="3064687" cy="19824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9654" y="614526"/>
            <a:ext cx="8362950" cy="164274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1090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50" dirty="0">
                <a:latin typeface="Arial MT"/>
                <a:cs typeface="Arial MT"/>
              </a:rPr>
              <a:t>Asset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90" dirty="0">
                <a:latin typeface="Arial MT"/>
                <a:cs typeface="Arial MT"/>
              </a:rPr>
              <a:t>: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object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that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has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value,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or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contributes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to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value</a:t>
            </a:r>
            <a:endParaRPr sz="1600" dirty="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50" dirty="0">
                <a:latin typeface="Arial MT"/>
                <a:cs typeface="Arial MT"/>
              </a:rPr>
              <a:t>Asset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has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one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or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80" dirty="0">
                <a:latin typeface="Arial MT"/>
                <a:cs typeface="Arial MT"/>
              </a:rPr>
              <a:t>more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cybersecurity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properties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75" dirty="0">
                <a:latin typeface="Arial MT"/>
                <a:cs typeface="Arial MT"/>
              </a:rPr>
              <a:t>whose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75" dirty="0">
                <a:latin typeface="Arial MT"/>
                <a:cs typeface="Arial MT"/>
              </a:rPr>
              <a:t>compromise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can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lead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to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one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or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80" dirty="0">
                <a:latin typeface="Arial MT"/>
                <a:cs typeface="Arial MT"/>
              </a:rPr>
              <a:t>more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80" dirty="0">
                <a:latin typeface="Arial MT"/>
                <a:cs typeface="Arial MT"/>
              </a:rPr>
              <a:t>damage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85" dirty="0">
                <a:latin typeface="Arial MT"/>
                <a:cs typeface="Arial MT"/>
              </a:rPr>
              <a:t>scenarios</a:t>
            </a:r>
            <a:endParaRPr sz="1600" dirty="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75" dirty="0">
                <a:latin typeface="Arial MT"/>
                <a:cs typeface="Arial MT"/>
              </a:rPr>
              <a:t>Or</a:t>
            </a:r>
            <a:r>
              <a:rPr sz="1600" spc="-12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Asset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20" dirty="0">
                <a:latin typeface="Arial MT"/>
                <a:cs typeface="Arial MT"/>
              </a:rPr>
              <a:t>is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simply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something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that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needs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to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protected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cybersecurity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techniques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1600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400" spc="-114" dirty="0">
                <a:latin typeface="Arial MT"/>
                <a:cs typeface="Arial MT"/>
              </a:rPr>
              <a:t>e.g)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55" dirty="0">
                <a:latin typeface="Arial MT"/>
                <a:cs typeface="Arial MT"/>
              </a:rPr>
              <a:t>Headlamp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system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05455" y="2636520"/>
            <a:ext cx="935990" cy="361315"/>
          </a:xfrm>
          <a:custGeom>
            <a:avLst/>
            <a:gdLst/>
            <a:ahLst/>
            <a:cxnLst/>
            <a:rect l="l" t="t" r="r" b="b"/>
            <a:pathLst>
              <a:path w="935989" h="361314">
                <a:moveTo>
                  <a:pt x="875538" y="0"/>
                </a:moveTo>
                <a:lnTo>
                  <a:pt x="60198" y="0"/>
                </a:lnTo>
                <a:lnTo>
                  <a:pt x="36754" y="4726"/>
                </a:lnTo>
                <a:lnTo>
                  <a:pt x="17621" y="17621"/>
                </a:lnTo>
                <a:lnTo>
                  <a:pt x="4726" y="36754"/>
                </a:lnTo>
                <a:lnTo>
                  <a:pt x="0" y="60197"/>
                </a:lnTo>
                <a:lnTo>
                  <a:pt x="0" y="300989"/>
                </a:lnTo>
                <a:lnTo>
                  <a:pt x="4726" y="324433"/>
                </a:lnTo>
                <a:lnTo>
                  <a:pt x="17621" y="343566"/>
                </a:lnTo>
                <a:lnTo>
                  <a:pt x="36754" y="356461"/>
                </a:lnTo>
                <a:lnTo>
                  <a:pt x="60198" y="361188"/>
                </a:lnTo>
                <a:lnTo>
                  <a:pt x="875538" y="361188"/>
                </a:lnTo>
                <a:lnTo>
                  <a:pt x="898981" y="356461"/>
                </a:lnTo>
                <a:lnTo>
                  <a:pt x="918114" y="343566"/>
                </a:lnTo>
                <a:lnTo>
                  <a:pt x="931009" y="324433"/>
                </a:lnTo>
                <a:lnTo>
                  <a:pt x="935735" y="300989"/>
                </a:lnTo>
                <a:lnTo>
                  <a:pt x="935735" y="60197"/>
                </a:lnTo>
                <a:lnTo>
                  <a:pt x="931009" y="36754"/>
                </a:lnTo>
                <a:lnTo>
                  <a:pt x="918114" y="17621"/>
                </a:lnTo>
                <a:lnTo>
                  <a:pt x="898981" y="4726"/>
                </a:lnTo>
                <a:lnTo>
                  <a:pt x="87553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64079" y="2618994"/>
            <a:ext cx="617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FFFFFF"/>
                </a:solidFill>
                <a:latin typeface="Arial MT"/>
                <a:cs typeface="Arial MT"/>
              </a:rPr>
              <a:t>Navigation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ECU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05455" y="3326891"/>
            <a:ext cx="935990" cy="360045"/>
          </a:xfrm>
          <a:custGeom>
            <a:avLst/>
            <a:gdLst/>
            <a:ahLst/>
            <a:cxnLst/>
            <a:rect l="l" t="t" r="r" b="b"/>
            <a:pathLst>
              <a:path w="935989" h="360045">
                <a:moveTo>
                  <a:pt x="875792" y="0"/>
                </a:moveTo>
                <a:lnTo>
                  <a:pt x="59943" y="0"/>
                </a:lnTo>
                <a:lnTo>
                  <a:pt x="36593" y="4704"/>
                </a:lnTo>
                <a:lnTo>
                  <a:pt x="17541" y="17541"/>
                </a:lnTo>
                <a:lnTo>
                  <a:pt x="4704" y="36593"/>
                </a:lnTo>
                <a:lnTo>
                  <a:pt x="0" y="59944"/>
                </a:lnTo>
                <a:lnTo>
                  <a:pt x="0" y="299720"/>
                </a:lnTo>
                <a:lnTo>
                  <a:pt x="4704" y="323070"/>
                </a:lnTo>
                <a:lnTo>
                  <a:pt x="17541" y="342122"/>
                </a:lnTo>
                <a:lnTo>
                  <a:pt x="36593" y="354959"/>
                </a:lnTo>
                <a:lnTo>
                  <a:pt x="59943" y="359664"/>
                </a:lnTo>
                <a:lnTo>
                  <a:pt x="875792" y="359664"/>
                </a:lnTo>
                <a:lnTo>
                  <a:pt x="899142" y="354959"/>
                </a:lnTo>
                <a:lnTo>
                  <a:pt x="918194" y="342122"/>
                </a:lnTo>
                <a:lnTo>
                  <a:pt x="931031" y="323070"/>
                </a:lnTo>
                <a:lnTo>
                  <a:pt x="935735" y="299720"/>
                </a:lnTo>
                <a:lnTo>
                  <a:pt x="935735" y="59944"/>
                </a:lnTo>
                <a:lnTo>
                  <a:pt x="931031" y="36593"/>
                </a:lnTo>
                <a:lnTo>
                  <a:pt x="918194" y="17541"/>
                </a:lnTo>
                <a:lnTo>
                  <a:pt x="899142" y="4704"/>
                </a:lnTo>
                <a:lnTo>
                  <a:pt x="87579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13101" y="3309365"/>
            <a:ext cx="520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solidFill>
                  <a:srgbClr val="FFFFFF"/>
                </a:solidFill>
                <a:latin typeface="Arial MT"/>
                <a:cs typeface="Arial MT"/>
              </a:rPr>
              <a:t>Gateway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ECU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0831" y="4017264"/>
            <a:ext cx="935990" cy="635635"/>
          </a:xfrm>
          <a:custGeom>
            <a:avLst/>
            <a:gdLst/>
            <a:ahLst/>
            <a:cxnLst/>
            <a:rect l="l" t="t" r="r" b="b"/>
            <a:pathLst>
              <a:path w="935990" h="635635">
                <a:moveTo>
                  <a:pt x="829818" y="0"/>
                </a:moveTo>
                <a:lnTo>
                  <a:pt x="105918" y="0"/>
                </a:lnTo>
                <a:lnTo>
                  <a:pt x="64690" y="8316"/>
                </a:lnTo>
                <a:lnTo>
                  <a:pt x="31022" y="31003"/>
                </a:lnTo>
                <a:lnTo>
                  <a:pt x="8323" y="64668"/>
                </a:lnTo>
                <a:lnTo>
                  <a:pt x="0" y="105918"/>
                </a:lnTo>
                <a:lnTo>
                  <a:pt x="0" y="529590"/>
                </a:lnTo>
                <a:lnTo>
                  <a:pt x="8323" y="570839"/>
                </a:lnTo>
                <a:lnTo>
                  <a:pt x="31022" y="604504"/>
                </a:lnTo>
                <a:lnTo>
                  <a:pt x="64690" y="627191"/>
                </a:lnTo>
                <a:lnTo>
                  <a:pt x="105918" y="635508"/>
                </a:lnTo>
                <a:lnTo>
                  <a:pt x="829818" y="635508"/>
                </a:lnTo>
                <a:lnTo>
                  <a:pt x="871067" y="627191"/>
                </a:lnTo>
                <a:lnTo>
                  <a:pt x="904732" y="604504"/>
                </a:lnTo>
                <a:lnTo>
                  <a:pt x="927419" y="570839"/>
                </a:lnTo>
                <a:lnTo>
                  <a:pt x="935736" y="529590"/>
                </a:lnTo>
                <a:lnTo>
                  <a:pt x="935736" y="105918"/>
                </a:lnTo>
                <a:lnTo>
                  <a:pt x="927419" y="64668"/>
                </a:lnTo>
                <a:lnTo>
                  <a:pt x="904732" y="31003"/>
                </a:lnTo>
                <a:lnTo>
                  <a:pt x="871067" y="8316"/>
                </a:lnTo>
                <a:lnTo>
                  <a:pt x="82981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2976" y="4017264"/>
            <a:ext cx="935990" cy="635635"/>
          </a:xfrm>
          <a:custGeom>
            <a:avLst/>
            <a:gdLst/>
            <a:ahLst/>
            <a:cxnLst/>
            <a:rect l="l" t="t" r="r" b="b"/>
            <a:pathLst>
              <a:path w="935989" h="635635">
                <a:moveTo>
                  <a:pt x="829818" y="0"/>
                </a:moveTo>
                <a:lnTo>
                  <a:pt x="105918" y="0"/>
                </a:lnTo>
                <a:lnTo>
                  <a:pt x="64668" y="8316"/>
                </a:lnTo>
                <a:lnTo>
                  <a:pt x="31003" y="31003"/>
                </a:lnTo>
                <a:lnTo>
                  <a:pt x="8316" y="64668"/>
                </a:lnTo>
                <a:lnTo>
                  <a:pt x="0" y="105918"/>
                </a:lnTo>
                <a:lnTo>
                  <a:pt x="0" y="529590"/>
                </a:lnTo>
                <a:lnTo>
                  <a:pt x="8316" y="570839"/>
                </a:lnTo>
                <a:lnTo>
                  <a:pt x="31003" y="604504"/>
                </a:lnTo>
                <a:lnTo>
                  <a:pt x="64668" y="627191"/>
                </a:lnTo>
                <a:lnTo>
                  <a:pt x="105918" y="635508"/>
                </a:lnTo>
                <a:lnTo>
                  <a:pt x="829818" y="635508"/>
                </a:lnTo>
                <a:lnTo>
                  <a:pt x="871067" y="627191"/>
                </a:lnTo>
                <a:lnTo>
                  <a:pt x="904732" y="604504"/>
                </a:lnTo>
                <a:lnTo>
                  <a:pt x="927419" y="570839"/>
                </a:lnTo>
                <a:lnTo>
                  <a:pt x="935736" y="529590"/>
                </a:lnTo>
                <a:lnTo>
                  <a:pt x="935736" y="105918"/>
                </a:lnTo>
                <a:lnTo>
                  <a:pt x="927419" y="64668"/>
                </a:lnTo>
                <a:lnTo>
                  <a:pt x="904732" y="31003"/>
                </a:lnTo>
                <a:lnTo>
                  <a:pt x="871067" y="8316"/>
                </a:lnTo>
                <a:lnTo>
                  <a:pt x="82981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224783" y="4017264"/>
            <a:ext cx="1295400" cy="635635"/>
            <a:chOff x="3224783" y="4017264"/>
            <a:chExt cx="1295400" cy="635635"/>
          </a:xfrm>
        </p:grpSpPr>
        <p:sp>
          <p:nvSpPr>
            <p:cNvPr id="16" name="object 16"/>
            <p:cNvSpPr/>
            <p:nvPr/>
          </p:nvSpPr>
          <p:spPr>
            <a:xfrm>
              <a:off x="3224783" y="4017264"/>
              <a:ext cx="935990" cy="635635"/>
            </a:xfrm>
            <a:custGeom>
              <a:avLst/>
              <a:gdLst/>
              <a:ahLst/>
              <a:cxnLst/>
              <a:rect l="l" t="t" r="r" b="b"/>
              <a:pathLst>
                <a:path w="935989" h="635635">
                  <a:moveTo>
                    <a:pt x="829818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829818" y="635508"/>
                  </a:lnTo>
                  <a:lnTo>
                    <a:pt x="871067" y="627191"/>
                  </a:lnTo>
                  <a:lnTo>
                    <a:pt x="904732" y="604504"/>
                  </a:lnTo>
                  <a:lnTo>
                    <a:pt x="927419" y="570839"/>
                  </a:lnTo>
                  <a:lnTo>
                    <a:pt x="935736" y="529590"/>
                  </a:lnTo>
                  <a:lnTo>
                    <a:pt x="935736" y="105918"/>
                  </a:lnTo>
                  <a:lnTo>
                    <a:pt x="927419" y="64668"/>
                  </a:lnTo>
                  <a:lnTo>
                    <a:pt x="904732" y="31003"/>
                  </a:lnTo>
                  <a:lnTo>
                    <a:pt x="871067" y="8316"/>
                  </a:lnTo>
                  <a:lnTo>
                    <a:pt x="829818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2711" y="4107180"/>
              <a:ext cx="347472" cy="38100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133115" y="2589332"/>
            <a:ext cx="243840" cy="530225"/>
            <a:chOff x="4133115" y="2589332"/>
            <a:chExt cx="243840" cy="53022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2478" y="2589332"/>
              <a:ext cx="153594" cy="2360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115" y="2869745"/>
              <a:ext cx="243784" cy="2497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435350" y="2595499"/>
            <a:ext cx="67373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6535" algn="l"/>
              </a:tabLst>
            </a:pPr>
            <a:r>
              <a:rPr sz="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sz="8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Bluetooth</a:t>
            </a:r>
            <a:r>
              <a:rPr sz="800" u="heavy" spc="50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16535" algn="l"/>
                <a:tab pos="660400" algn="l"/>
              </a:tabLst>
            </a:pPr>
            <a:r>
              <a:rPr sz="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sz="8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Cellular</a:t>
            </a:r>
            <a:r>
              <a:rPr sz="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800">
              <a:latin typeface="Arial MT"/>
              <a:cs typeface="Arial MT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00811" y="3682746"/>
          <a:ext cx="4259579" cy="125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74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6931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800" spc="-8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Item</a:t>
                      </a:r>
                      <a:r>
                        <a:rPr sz="800" spc="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boundary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571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48309" marR="124460" indent="-11176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090930" algn="l"/>
                          <a:tab pos="1338580" algn="l"/>
                          <a:tab pos="1437640" algn="l"/>
                          <a:tab pos="1631314" algn="l"/>
                        </a:tabLst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Headlamp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sz="1200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		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Body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switch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			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control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ECU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000" b="1" spc="-114" dirty="0">
                          <a:latin typeface="Arial"/>
                          <a:cs typeface="Arial"/>
                        </a:rPr>
                        <a:t>Headlamp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system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FF0000"/>
                      </a:solidFill>
                      <a:prstDash val="sysDash"/>
                    </a:lnL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ysDash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FF0000"/>
                      </a:solidFill>
                      <a:prstDash val="sysDash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40029" marR="737235" indent="50165" algn="just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2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Power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switch 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actuator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5730" marB="0">
                    <a:lnR w="9525">
                      <a:solidFill>
                        <a:srgbClr val="FF0000"/>
                      </a:solidFill>
                      <a:prstDash val="sysDash"/>
                    </a:lnR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9525">
                      <a:solidFill>
                        <a:srgbClr val="FF0000"/>
                      </a:solidFill>
                      <a:prstDash val="sysDash"/>
                    </a:lnL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800" spc="-25" dirty="0">
                          <a:latin typeface="Arial MT"/>
                          <a:cs typeface="Arial MT"/>
                        </a:rPr>
                        <a:t>CAN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56515" marB="0">
                    <a:lnT w="571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R w="9525">
                      <a:solidFill>
                        <a:srgbClr val="FF0000"/>
                      </a:solidFill>
                      <a:prstDash val="sysDash"/>
                    </a:lnR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2974085" y="2998470"/>
            <a:ext cx="0" cy="330200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0"/>
                </a:moveTo>
                <a:lnTo>
                  <a:pt x="0" y="33020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48402" y="2809494"/>
            <a:ext cx="1159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5" dirty="0">
                <a:latin typeface="Arial MT"/>
                <a:cs typeface="Arial MT"/>
              </a:rPr>
              <a:t>Headlamp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Switch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48402" y="3236468"/>
            <a:ext cx="4354195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190500" algn="l"/>
              </a:tabLst>
            </a:pPr>
            <a:r>
              <a:rPr sz="1400" spc="-140" dirty="0">
                <a:latin typeface="Arial MT"/>
                <a:cs typeface="Arial MT"/>
              </a:rPr>
              <a:t>Considered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function:</a:t>
            </a:r>
            <a:endParaRPr sz="1400" dirty="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Font typeface="Wingdings"/>
              <a:buChar char=""/>
              <a:tabLst>
                <a:tab pos="190500" algn="l"/>
              </a:tabLst>
            </a:pPr>
            <a:r>
              <a:rPr sz="1400" spc="-155" dirty="0">
                <a:latin typeface="Arial MT"/>
                <a:cs typeface="Arial MT"/>
              </a:rPr>
              <a:t>Use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45" dirty="0">
                <a:latin typeface="Arial MT"/>
                <a:cs typeface="Arial MT"/>
              </a:rPr>
              <a:t>power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25" dirty="0">
                <a:latin typeface="Arial MT"/>
                <a:cs typeface="Arial MT"/>
              </a:rPr>
              <a:t>switch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actuator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to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turn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the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50" dirty="0">
                <a:latin typeface="Arial MT"/>
                <a:cs typeface="Arial MT"/>
              </a:rPr>
              <a:t>head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50" dirty="0">
                <a:latin typeface="Arial MT"/>
                <a:cs typeface="Arial MT"/>
              </a:rPr>
              <a:t>lamp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75" dirty="0">
                <a:latin typeface="Arial MT"/>
                <a:cs typeface="Arial MT"/>
              </a:rPr>
              <a:t>OFF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5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ON</a:t>
            </a:r>
            <a:endParaRPr sz="1400" dirty="0">
              <a:latin typeface="Arial MT"/>
              <a:cs typeface="Arial MT"/>
            </a:endParaRPr>
          </a:p>
          <a:p>
            <a:pPr marL="190500" marR="5080" indent="-178435">
              <a:lnSpc>
                <a:spcPct val="100000"/>
              </a:lnSpc>
              <a:buFont typeface="Wingdings"/>
              <a:buChar char=""/>
              <a:tabLst>
                <a:tab pos="190500" algn="l"/>
              </a:tabLst>
            </a:pPr>
            <a:r>
              <a:rPr sz="1400" spc="-155" dirty="0">
                <a:latin typeface="Arial MT"/>
                <a:cs typeface="Arial MT"/>
              </a:rPr>
              <a:t>The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40" dirty="0">
                <a:latin typeface="Arial MT"/>
                <a:cs typeface="Arial MT"/>
              </a:rPr>
              <a:t>body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control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5" dirty="0">
                <a:latin typeface="Arial MT"/>
                <a:cs typeface="Arial MT"/>
              </a:rPr>
              <a:t>unit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40" dirty="0">
                <a:latin typeface="Arial MT"/>
                <a:cs typeface="Arial MT"/>
              </a:rPr>
              <a:t>sends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45" dirty="0">
                <a:latin typeface="Arial MT"/>
                <a:cs typeface="Arial MT"/>
              </a:rPr>
              <a:t>a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50" dirty="0">
                <a:latin typeface="Arial MT"/>
                <a:cs typeface="Arial MT"/>
              </a:rPr>
              <a:t>message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30" dirty="0">
                <a:latin typeface="Arial MT"/>
                <a:cs typeface="Arial MT"/>
              </a:rPr>
              <a:t>over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the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80" dirty="0">
                <a:latin typeface="Arial MT"/>
                <a:cs typeface="Arial MT"/>
              </a:rPr>
              <a:t>CAN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45" dirty="0">
                <a:latin typeface="Arial MT"/>
                <a:cs typeface="Arial MT"/>
              </a:rPr>
              <a:t>bus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35" dirty="0">
                <a:latin typeface="Arial MT"/>
                <a:cs typeface="Arial MT"/>
              </a:rPr>
              <a:t>the </a:t>
            </a:r>
            <a:r>
              <a:rPr sz="1400" spc="-150" dirty="0">
                <a:latin typeface="Arial MT"/>
                <a:cs typeface="Arial MT"/>
              </a:rPr>
              <a:t>Power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40" dirty="0">
                <a:latin typeface="Arial MT"/>
                <a:cs typeface="Arial MT"/>
              </a:rPr>
              <a:t>Switch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Actuator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of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the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65" dirty="0">
                <a:latin typeface="Arial MT"/>
                <a:cs typeface="Arial MT"/>
              </a:rPr>
              <a:t>Head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Lamp</a:t>
            </a:r>
            <a:endParaRPr sz="1400" dirty="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Font typeface="Wingdings"/>
              <a:buChar char=""/>
              <a:tabLst>
                <a:tab pos="190500" algn="l"/>
              </a:tabLst>
            </a:pPr>
            <a:r>
              <a:rPr sz="1400" spc="-150" dirty="0">
                <a:latin typeface="Arial MT"/>
                <a:cs typeface="Arial MT"/>
              </a:rPr>
              <a:t>Gateway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controls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40" dirty="0">
                <a:latin typeface="Arial MT"/>
                <a:cs typeface="Arial MT"/>
              </a:rPr>
              <a:t>access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to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25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85" dirty="0">
                <a:latin typeface="Arial MT"/>
                <a:cs typeface="Arial MT"/>
              </a:rPr>
              <a:t>CAN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40" dirty="0">
                <a:latin typeface="Arial MT"/>
                <a:cs typeface="Arial MT"/>
              </a:rPr>
              <a:t>bus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5" dirty="0">
                <a:latin typeface="Arial MT"/>
                <a:cs typeface="Arial MT"/>
              </a:rPr>
              <a:t>for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25" dirty="0">
                <a:latin typeface="Arial MT"/>
                <a:cs typeface="Arial MT"/>
              </a:rPr>
              <a:t>other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ECUs</a:t>
            </a:r>
            <a:endParaRPr sz="1400" dirty="0">
              <a:latin typeface="Arial MT"/>
              <a:cs typeface="Arial MT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411734" y="5347334"/>
          <a:ext cx="482473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8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marL="104139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Confidentiality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Integrity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Availability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91440" marR="2381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114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0" dirty="0">
                          <a:latin typeface="Arial MT"/>
                          <a:cs typeface="Arial MT"/>
                        </a:rPr>
                        <a:t>communication </a:t>
                      </a:r>
                      <a:r>
                        <a:rPr sz="1200" spc="-114" dirty="0">
                          <a:latin typeface="Arial MT"/>
                          <a:cs typeface="Arial MT"/>
                        </a:rPr>
                        <a:t>(lamp</a:t>
                      </a:r>
                      <a:r>
                        <a:rPr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request)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-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X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71078" y="281813"/>
            <a:ext cx="1236726" cy="155701"/>
          </a:xfrm>
          <a:prstGeom prst="rect">
            <a:avLst/>
          </a:prstGeom>
        </p:spPr>
      </p:pic>
      <p:sp>
        <p:nvSpPr>
          <p:cNvPr id="28" name="Action Button: Go Home 2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2687C42-65B8-44EE-A45E-63AB86549EB8}"/>
              </a:ext>
            </a:extLst>
          </p:cNvPr>
          <p:cNvSpPr/>
          <p:nvPr/>
        </p:nvSpPr>
        <p:spPr>
          <a:xfrm>
            <a:off x="9523134" y="553296"/>
            <a:ext cx="361528" cy="332061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7764" y="19811"/>
            <a:ext cx="1455420" cy="250190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LGE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Internal</a:t>
            </a:r>
            <a:r>
              <a:rPr sz="1000" spc="-4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Use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Only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0031" y="6452614"/>
            <a:ext cx="484631" cy="390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115" y="6416517"/>
            <a:ext cx="530273" cy="26269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9906000" cy="1158240"/>
            <a:chOff x="0" y="0"/>
            <a:chExt cx="9906000" cy="11582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906000" cy="1158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627" y="171830"/>
              <a:ext cx="634365" cy="186055"/>
            </a:xfrm>
            <a:custGeom>
              <a:avLst/>
              <a:gdLst/>
              <a:ahLst/>
              <a:cxnLst/>
              <a:rect l="l" t="t" r="r" b="b"/>
              <a:pathLst>
                <a:path w="634365" h="186054">
                  <a:moveTo>
                    <a:pt x="566801" y="0"/>
                  </a:moveTo>
                  <a:lnTo>
                    <a:pt x="532142" y="0"/>
                  </a:lnTo>
                  <a:lnTo>
                    <a:pt x="465543" y="185674"/>
                  </a:lnTo>
                  <a:lnTo>
                    <a:pt x="492607" y="185674"/>
                  </a:lnTo>
                  <a:lnTo>
                    <a:pt x="511327" y="132842"/>
                  </a:lnTo>
                  <a:lnTo>
                    <a:pt x="615003" y="132842"/>
                  </a:lnTo>
                  <a:lnTo>
                    <a:pt x="606662" y="109854"/>
                  </a:lnTo>
                  <a:lnTo>
                    <a:pt x="518071" y="109854"/>
                  </a:lnTo>
                  <a:lnTo>
                    <a:pt x="549224" y="23622"/>
                  </a:lnTo>
                  <a:lnTo>
                    <a:pt x="575372" y="23622"/>
                  </a:lnTo>
                  <a:lnTo>
                    <a:pt x="566801" y="0"/>
                  </a:lnTo>
                  <a:close/>
                </a:path>
                <a:path w="634365" h="186054">
                  <a:moveTo>
                    <a:pt x="615003" y="132842"/>
                  </a:moveTo>
                  <a:lnTo>
                    <a:pt x="587616" y="132842"/>
                  </a:lnTo>
                  <a:lnTo>
                    <a:pt x="606844" y="185674"/>
                  </a:lnTo>
                  <a:lnTo>
                    <a:pt x="634174" y="185674"/>
                  </a:lnTo>
                  <a:lnTo>
                    <a:pt x="615003" y="132842"/>
                  </a:lnTo>
                  <a:close/>
                </a:path>
                <a:path w="634365" h="186054">
                  <a:moveTo>
                    <a:pt x="575372" y="23622"/>
                  </a:moveTo>
                  <a:lnTo>
                    <a:pt x="549224" y="23622"/>
                  </a:lnTo>
                  <a:lnTo>
                    <a:pt x="580644" y="109854"/>
                  </a:lnTo>
                  <a:lnTo>
                    <a:pt x="606662" y="109854"/>
                  </a:lnTo>
                  <a:lnTo>
                    <a:pt x="575372" y="23622"/>
                  </a:lnTo>
                  <a:close/>
                </a:path>
                <a:path w="634365" h="186054">
                  <a:moveTo>
                    <a:pt x="83235" y="22860"/>
                  </a:moveTo>
                  <a:lnTo>
                    <a:pt x="57188" y="22860"/>
                  </a:lnTo>
                  <a:lnTo>
                    <a:pt x="57188" y="185674"/>
                  </a:lnTo>
                  <a:lnTo>
                    <a:pt x="83235" y="185674"/>
                  </a:lnTo>
                  <a:lnTo>
                    <a:pt x="83235" y="22860"/>
                  </a:lnTo>
                  <a:close/>
                </a:path>
                <a:path w="634365" h="186054">
                  <a:moveTo>
                    <a:pt x="240665" y="0"/>
                  </a:moveTo>
                  <a:lnTo>
                    <a:pt x="206006" y="0"/>
                  </a:lnTo>
                  <a:lnTo>
                    <a:pt x="139407" y="185674"/>
                  </a:lnTo>
                  <a:lnTo>
                    <a:pt x="166471" y="185674"/>
                  </a:lnTo>
                  <a:lnTo>
                    <a:pt x="185191" y="132842"/>
                  </a:lnTo>
                  <a:lnTo>
                    <a:pt x="288867" y="132842"/>
                  </a:lnTo>
                  <a:lnTo>
                    <a:pt x="280526" y="109854"/>
                  </a:lnTo>
                  <a:lnTo>
                    <a:pt x="191935" y="109854"/>
                  </a:lnTo>
                  <a:lnTo>
                    <a:pt x="223088" y="23622"/>
                  </a:lnTo>
                  <a:lnTo>
                    <a:pt x="249236" y="23622"/>
                  </a:lnTo>
                  <a:lnTo>
                    <a:pt x="240665" y="0"/>
                  </a:lnTo>
                  <a:close/>
                </a:path>
                <a:path w="634365" h="186054">
                  <a:moveTo>
                    <a:pt x="288867" y="132842"/>
                  </a:moveTo>
                  <a:lnTo>
                    <a:pt x="261480" y="132842"/>
                  </a:lnTo>
                  <a:lnTo>
                    <a:pt x="280708" y="185674"/>
                  </a:lnTo>
                  <a:lnTo>
                    <a:pt x="308038" y="185674"/>
                  </a:lnTo>
                  <a:lnTo>
                    <a:pt x="288867" y="132842"/>
                  </a:lnTo>
                  <a:close/>
                </a:path>
                <a:path w="634365" h="186054">
                  <a:moveTo>
                    <a:pt x="249236" y="23622"/>
                  </a:moveTo>
                  <a:lnTo>
                    <a:pt x="223088" y="23622"/>
                  </a:lnTo>
                  <a:lnTo>
                    <a:pt x="254508" y="109854"/>
                  </a:lnTo>
                  <a:lnTo>
                    <a:pt x="280526" y="109854"/>
                  </a:lnTo>
                  <a:lnTo>
                    <a:pt x="249236" y="23622"/>
                  </a:lnTo>
                  <a:close/>
                </a:path>
                <a:path w="634365" h="186054">
                  <a:moveTo>
                    <a:pt x="140423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40423" y="22860"/>
                  </a:lnTo>
                  <a:lnTo>
                    <a:pt x="140423" y="0"/>
                  </a:lnTo>
                  <a:close/>
                </a:path>
                <a:path w="634365" h="186054">
                  <a:moveTo>
                    <a:pt x="391020" y="0"/>
                  </a:moveTo>
                  <a:lnTo>
                    <a:pt x="326301" y="0"/>
                  </a:lnTo>
                  <a:lnTo>
                    <a:pt x="326301" y="185674"/>
                  </a:lnTo>
                  <a:lnTo>
                    <a:pt x="352374" y="185674"/>
                  </a:lnTo>
                  <a:lnTo>
                    <a:pt x="352374" y="109347"/>
                  </a:lnTo>
                  <a:lnTo>
                    <a:pt x="420894" y="109347"/>
                  </a:lnTo>
                  <a:lnTo>
                    <a:pt x="418782" y="105028"/>
                  </a:lnTo>
                  <a:lnTo>
                    <a:pt x="425182" y="102600"/>
                  </a:lnTo>
                  <a:lnTo>
                    <a:pt x="430990" y="99504"/>
                  </a:lnTo>
                  <a:lnTo>
                    <a:pt x="436202" y="95742"/>
                  </a:lnTo>
                  <a:lnTo>
                    <a:pt x="440816" y="91313"/>
                  </a:lnTo>
                  <a:lnTo>
                    <a:pt x="444142" y="86995"/>
                  </a:lnTo>
                  <a:lnTo>
                    <a:pt x="352374" y="86995"/>
                  </a:lnTo>
                  <a:lnTo>
                    <a:pt x="352374" y="22860"/>
                  </a:lnTo>
                  <a:lnTo>
                    <a:pt x="446468" y="22860"/>
                  </a:lnTo>
                  <a:lnTo>
                    <a:pt x="444958" y="20058"/>
                  </a:lnTo>
                  <a:lnTo>
                    <a:pt x="437934" y="12700"/>
                  </a:lnTo>
                  <a:lnTo>
                    <a:pt x="428987" y="7125"/>
                  </a:lnTo>
                  <a:lnTo>
                    <a:pt x="418187" y="3159"/>
                  </a:lnTo>
                  <a:lnTo>
                    <a:pt x="405531" y="787"/>
                  </a:lnTo>
                  <a:lnTo>
                    <a:pt x="391020" y="0"/>
                  </a:lnTo>
                  <a:close/>
                </a:path>
                <a:path w="634365" h="186054">
                  <a:moveTo>
                    <a:pt x="420894" y="109347"/>
                  </a:moveTo>
                  <a:lnTo>
                    <a:pt x="393395" y="109347"/>
                  </a:lnTo>
                  <a:lnTo>
                    <a:pt x="431088" y="185674"/>
                  </a:lnTo>
                  <a:lnTo>
                    <a:pt x="458228" y="185674"/>
                  </a:lnTo>
                  <a:lnTo>
                    <a:pt x="420894" y="109347"/>
                  </a:lnTo>
                  <a:close/>
                </a:path>
                <a:path w="634365" h="186054">
                  <a:moveTo>
                    <a:pt x="446468" y="22860"/>
                  </a:moveTo>
                  <a:lnTo>
                    <a:pt x="391769" y="22860"/>
                  </a:lnTo>
                  <a:lnTo>
                    <a:pt x="400075" y="23334"/>
                  </a:lnTo>
                  <a:lnTo>
                    <a:pt x="407254" y="24749"/>
                  </a:lnTo>
                  <a:lnTo>
                    <a:pt x="413304" y="27092"/>
                  </a:lnTo>
                  <a:lnTo>
                    <a:pt x="418223" y="30352"/>
                  </a:lnTo>
                  <a:lnTo>
                    <a:pt x="424014" y="35305"/>
                  </a:lnTo>
                  <a:lnTo>
                    <a:pt x="426923" y="43307"/>
                  </a:lnTo>
                  <a:lnTo>
                    <a:pt x="426923" y="54101"/>
                  </a:lnTo>
                  <a:lnTo>
                    <a:pt x="426356" y="62555"/>
                  </a:lnTo>
                  <a:lnTo>
                    <a:pt x="424656" y="69627"/>
                  </a:lnTo>
                  <a:lnTo>
                    <a:pt x="421929" y="75104"/>
                  </a:lnTo>
                  <a:lnTo>
                    <a:pt x="421822" y="75318"/>
                  </a:lnTo>
                  <a:lnTo>
                    <a:pt x="391769" y="86995"/>
                  </a:lnTo>
                  <a:lnTo>
                    <a:pt x="444142" y="86995"/>
                  </a:lnTo>
                  <a:lnTo>
                    <a:pt x="446577" y="83833"/>
                  </a:lnTo>
                  <a:lnTo>
                    <a:pt x="450591" y="75318"/>
                  </a:lnTo>
                  <a:lnTo>
                    <a:pt x="450692" y="75104"/>
                  </a:lnTo>
                  <a:lnTo>
                    <a:pt x="453163" y="65113"/>
                  </a:lnTo>
                  <a:lnTo>
                    <a:pt x="453968" y="54101"/>
                  </a:lnTo>
                  <a:lnTo>
                    <a:pt x="453986" y="53848"/>
                  </a:lnTo>
                  <a:lnTo>
                    <a:pt x="452984" y="40632"/>
                  </a:lnTo>
                  <a:lnTo>
                    <a:pt x="449975" y="29368"/>
                  </a:lnTo>
                  <a:lnTo>
                    <a:pt x="4464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131" y="171830"/>
              <a:ext cx="2086660" cy="24422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9654" y="614526"/>
            <a:ext cx="6231890" cy="150177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1090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95" dirty="0">
                <a:latin typeface="Arial MT"/>
                <a:cs typeface="Arial MT"/>
              </a:rPr>
              <a:t>Damage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scenario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55" dirty="0">
                <a:latin typeface="Arial MT"/>
                <a:cs typeface="Arial MT"/>
              </a:rPr>
              <a:t>can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include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:</a:t>
            </a:r>
            <a:endParaRPr sz="1600" dirty="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40" dirty="0">
                <a:latin typeface="Arial MT"/>
                <a:cs typeface="Arial MT"/>
              </a:rPr>
              <a:t>Relation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between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functionality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of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55" dirty="0">
                <a:latin typeface="Arial MT"/>
                <a:cs typeface="Arial MT"/>
              </a:rPr>
              <a:t>item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and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adverse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25" dirty="0">
                <a:latin typeface="Arial MT"/>
                <a:cs typeface="Arial MT"/>
              </a:rPr>
              <a:t>consequence</a:t>
            </a:r>
            <a:endParaRPr sz="1600" dirty="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45" dirty="0">
                <a:latin typeface="Arial MT"/>
                <a:cs typeface="Arial MT"/>
              </a:rPr>
              <a:t>Description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of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75" dirty="0">
                <a:latin typeface="Arial MT"/>
                <a:cs typeface="Arial MT"/>
              </a:rPr>
              <a:t>harm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to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road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user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and/or</a:t>
            </a:r>
            <a:endParaRPr sz="1600" dirty="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50" dirty="0">
                <a:latin typeface="Arial MT"/>
                <a:cs typeface="Arial MT"/>
              </a:rPr>
              <a:t>Relevant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assets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05455" y="2636520"/>
            <a:ext cx="935990" cy="361315"/>
          </a:xfrm>
          <a:custGeom>
            <a:avLst/>
            <a:gdLst/>
            <a:ahLst/>
            <a:cxnLst/>
            <a:rect l="l" t="t" r="r" b="b"/>
            <a:pathLst>
              <a:path w="935989" h="361314">
                <a:moveTo>
                  <a:pt x="875538" y="0"/>
                </a:moveTo>
                <a:lnTo>
                  <a:pt x="60198" y="0"/>
                </a:lnTo>
                <a:lnTo>
                  <a:pt x="36754" y="4726"/>
                </a:lnTo>
                <a:lnTo>
                  <a:pt x="17621" y="17621"/>
                </a:lnTo>
                <a:lnTo>
                  <a:pt x="4726" y="36754"/>
                </a:lnTo>
                <a:lnTo>
                  <a:pt x="0" y="60197"/>
                </a:lnTo>
                <a:lnTo>
                  <a:pt x="0" y="300989"/>
                </a:lnTo>
                <a:lnTo>
                  <a:pt x="4726" y="324433"/>
                </a:lnTo>
                <a:lnTo>
                  <a:pt x="17621" y="343566"/>
                </a:lnTo>
                <a:lnTo>
                  <a:pt x="36754" y="356461"/>
                </a:lnTo>
                <a:lnTo>
                  <a:pt x="60198" y="361188"/>
                </a:lnTo>
                <a:lnTo>
                  <a:pt x="875538" y="361188"/>
                </a:lnTo>
                <a:lnTo>
                  <a:pt x="898981" y="356461"/>
                </a:lnTo>
                <a:lnTo>
                  <a:pt x="918114" y="343566"/>
                </a:lnTo>
                <a:lnTo>
                  <a:pt x="931009" y="324433"/>
                </a:lnTo>
                <a:lnTo>
                  <a:pt x="935735" y="300989"/>
                </a:lnTo>
                <a:lnTo>
                  <a:pt x="935735" y="60197"/>
                </a:lnTo>
                <a:lnTo>
                  <a:pt x="931009" y="36754"/>
                </a:lnTo>
                <a:lnTo>
                  <a:pt x="918114" y="17621"/>
                </a:lnTo>
                <a:lnTo>
                  <a:pt x="898981" y="4726"/>
                </a:lnTo>
                <a:lnTo>
                  <a:pt x="87553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4079" y="2618994"/>
            <a:ext cx="617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FFFFFF"/>
                </a:solidFill>
                <a:latin typeface="Arial MT"/>
                <a:cs typeface="Arial MT"/>
              </a:rPr>
              <a:t>Navigation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ECU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05455" y="3326891"/>
            <a:ext cx="935990" cy="360045"/>
          </a:xfrm>
          <a:custGeom>
            <a:avLst/>
            <a:gdLst/>
            <a:ahLst/>
            <a:cxnLst/>
            <a:rect l="l" t="t" r="r" b="b"/>
            <a:pathLst>
              <a:path w="935989" h="360045">
                <a:moveTo>
                  <a:pt x="875792" y="0"/>
                </a:moveTo>
                <a:lnTo>
                  <a:pt x="59943" y="0"/>
                </a:lnTo>
                <a:lnTo>
                  <a:pt x="36593" y="4704"/>
                </a:lnTo>
                <a:lnTo>
                  <a:pt x="17541" y="17541"/>
                </a:lnTo>
                <a:lnTo>
                  <a:pt x="4704" y="36593"/>
                </a:lnTo>
                <a:lnTo>
                  <a:pt x="0" y="59944"/>
                </a:lnTo>
                <a:lnTo>
                  <a:pt x="0" y="299720"/>
                </a:lnTo>
                <a:lnTo>
                  <a:pt x="4704" y="323070"/>
                </a:lnTo>
                <a:lnTo>
                  <a:pt x="17541" y="342122"/>
                </a:lnTo>
                <a:lnTo>
                  <a:pt x="36593" y="354959"/>
                </a:lnTo>
                <a:lnTo>
                  <a:pt x="59943" y="359664"/>
                </a:lnTo>
                <a:lnTo>
                  <a:pt x="875792" y="359664"/>
                </a:lnTo>
                <a:lnTo>
                  <a:pt x="899142" y="354959"/>
                </a:lnTo>
                <a:lnTo>
                  <a:pt x="918194" y="342122"/>
                </a:lnTo>
                <a:lnTo>
                  <a:pt x="931031" y="323070"/>
                </a:lnTo>
                <a:lnTo>
                  <a:pt x="935735" y="299720"/>
                </a:lnTo>
                <a:lnTo>
                  <a:pt x="935735" y="59944"/>
                </a:lnTo>
                <a:lnTo>
                  <a:pt x="931031" y="36593"/>
                </a:lnTo>
                <a:lnTo>
                  <a:pt x="918194" y="17541"/>
                </a:lnTo>
                <a:lnTo>
                  <a:pt x="899142" y="4704"/>
                </a:lnTo>
                <a:lnTo>
                  <a:pt x="87579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13101" y="3309365"/>
            <a:ext cx="520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solidFill>
                  <a:srgbClr val="FFFFFF"/>
                </a:solidFill>
                <a:latin typeface="Arial MT"/>
                <a:cs typeface="Arial MT"/>
              </a:rPr>
              <a:t>Gateway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ECU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0831" y="4017264"/>
            <a:ext cx="935990" cy="635635"/>
          </a:xfrm>
          <a:custGeom>
            <a:avLst/>
            <a:gdLst/>
            <a:ahLst/>
            <a:cxnLst/>
            <a:rect l="l" t="t" r="r" b="b"/>
            <a:pathLst>
              <a:path w="935990" h="635635">
                <a:moveTo>
                  <a:pt x="829818" y="0"/>
                </a:moveTo>
                <a:lnTo>
                  <a:pt x="105918" y="0"/>
                </a:lnTo>
                <a:lnTo>
                  <a:pt x="64690" y="8316"/>
                </a:lnTo>
                <a:lnTo>
                  <a:pt x="31022" y="31003"/>
                </a:lnTo>
                <a:lnTo>
                  <a:pt x="8323" y="64668"/>
                </a:lnTo>
                <a:lnTo>
                  <a:pt x="0" y="105918"/>
                </a:lnTo>
                <a:lnTo>
                  <a:pt x="0" y="529590"/>
                </a:lnTo>
                <a:lnTo>
                  <a:pt x="8323" y="570839"/>
                </a:lnTo>
                <a:lnTo>
                  <a:pt x="31022" y="604504"/>
                </a:lnTo>
                <a:lnTo>
                  <a:pt x="64690" y="627191"/>
                </a:lnTo>
                <a:lnTo>
                  <a:pt x="105918" y="635508"/>
                </a:lnTo>
                <a:lnTo>
                  <a:pt x="829818" y="635508"/>
                </a:lnTo>
                <a:lnTo>
                  <a:pt x="871067" y="627191"/>
                </a:lnTo>
                <a:lnTo>
                  <a:pt x="904732" y="604504"/>
                </a:lnTo>
                <a:lnTo>
                  <a:pt x="927419" y="570839"/>
                </a:lnTo>
                <a:lnTo>
                  <a:pt x="935736" y="529590"/>
                </a:lnTo>
                <a:lnTo>
                  <a:pt x="935736" y="105918"/>
                </a:lnTo>
                <a:lnTo>
                  <a:pt x="927419" y="64668"/>
                </a:lnTo>
                <a:lnTo>
                  <a:pt x="904732" y="31003"/>
                </a:lnTo>
                <a:lnTo>
                  <a:pt x="871067" y="8316"/>
                </a:lnTo>
                <a:lnTo>
                  <a:pt x="82981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2976" y="4017264"/>
            <a:ext cx="935990" cy="635635"/>
          </a:xfrm>
          <a:custGeom>
            <a:avLst/>
            <a:gdLst/>
            <a:ahLst/>
            <a:cxnLst/>
            <a:rect l="l" t="t" r="r" b="b"/>
            <a:pathLst>
              <a:path w="935989" h="635635">
                <a:moveTo>
                  <a:pt x="829818" y="0"/>
                </a:moveTo>
                <a:lnTo>
                  <a:pt x="105918" y="0"/>
                </a:lnTo>
                <a:lnTo>
                  <a:pt x="64668" y="8316"/>
                </a:lnTo>
                <a:lnTo>
                  <a:pt x="31003" y="31003"/>
                </a:lnTo>
                <a:lnTo>
                  <a:pt x="8316" y="64668"/>
                </a:lnTo>
                <a:lnTo>
                  <a:pt x="0" y="105918"/>
                </a:lnTo>
                <a:lnTo>
                  <a:pt x="0" y="529590"/>
                </a:lnTo>
                <a:lnTo>
                  <a:pt x="8316" y="570839"/>
                </a:lnTo>
                <a:lnTo>
                  <a:pt x="31003" y="604504"/>
                </a:lnTo>
                <a:lnTo>
                  <a:pt x="64668" y="627191"/>
                </a:lnTo>
                <a:lnTo>
                  <a:pt x="105918" y="635508"/>
                </a:lnTo>
                <a:lnTo>
                  <a:pt x="829818" y="635508"/>
                </a:lnTo>
                <a:lnTo>
                  <a:pt x="871067" y="627191"/>
                </a:lnTo>
                <a:lnTo>
                  <a:pt x="904732" y="604504"/>
                </a:lnTo>
                <a:lnTo>
                  <a:pt x="927419" y="570839"/>
                </a:lnTo>
                <a:lnTo>
                  <a:pt x="935736" y="529590"/>
                </a:lnTo>
                <a:lnTo>
                  <a:pt x="935736" y="105918"/>
                </a:lnTo>
                <a:lnTo>
                  <a:pt x="927419" y="64668"/>
                </a:lnTo>
                <a:lnTo>
                  <a:pt x="904732" y="31003"/>
                </a:lnTo>
                <a:lnTo>
                  <a:pt x="871067" y="8316"/>
                </a:lnTo>
                <a:lnTo>
                  <a:pt x="82981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224783" y="4017264"/>
            <a:ext cx="1295400" cy="635635"/>
            <a:chOff x="3224783" y="4017264"/>
            <a:chExt cx="1295400" cy="635635"/>
          </a:xfrm>
        </p:grpSpPr>
        <p:sp>
          <p:nvSpPr>
            <p:cNvPr id="17" name="object 17"/>
            <p:cNvSpPr/>
            <p:nvPr/>
          </p:nvSpPr>
          <p:spPr>
            <a:xfrm>
              <a:off x="3224783" y="4017264"/>
              <a:ext cx="935990" cy="635635"/>
            </a:xfrm>
            <a:custGeom>
              <a:avLst/>
              <a:gdLst/>
              <a:ahLst/>
              <a:cxnLst/>
              <a:rect l="l" t="t" r="r" b="b"/>
              <a:pathLst>
                <a:path w="935989" h="635635">
                  <a:moveTo>
                    <a:pt x="829818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829818" y="635508"/>
                  </a:lnTo>
                  <a:lnTo>
                    <a:pt x="871067" y="627191"/>
                  </a:lnTo>
                  <a:lnTo>
                    <a:pt x="904732" y="604504"/>
                  </a:lnTo>
                  <a:lnTo>
                    <a:pt x="927419" y="570839"/>
                  </a:lnTo>
                  <a:lnTo>
                    <a:pt x="935736" y="529590"/>
                  </a:lnTo>
                  <a:lnTo>
                    <a:pt x="935736" y="105918"/>
                  </a:lnTo>
                  <a:lnTo>
                    <a:pt x="927419" y="64668"/>
                  </a:lnTo>
                  <a:lnTo>
                    <a:pt x="904732" y="31003"/>
                  </a:lnTo>
                  <a:lnTo>
                    <a:pt x="871067" y="8316"/>
                  </a:lnTo>
                  <a:lnTo>
                    <a:pt x="829818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2711" y="4107180"/>
              <a:ext cx="347472" cy="38100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133115" y="2589332"/>
            <a:ext cx="243840" cy="530225"/>
            <a:chOff x="4133115" y="2589332"/>
            <a:chExt cx="243840" cy="53022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2478" y="2589332"/>
              <a:ext cx="153594" cy="2360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115" y="2869745"/>
              <a:ext cx="243784" cy="2497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435350" y="2595499"/>
            <a:ext cx="67373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6535" algn="l"/>
              </a:tabLst>
            </a:pPr>
            <a:r>
              <a:rPr sz="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sz="8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Bluetooth</a:t>
            </a:r>
            <a:r>
              <a:rPr sz="800" u="heavy" spc="50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16535" algn="l"/>
                <a:tab pos="660400" algn="l"/>
              </a:tabLst>
            </a:pPr>
            <a:r>
              <a:rPr sz="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sz="8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Cellular</a:t>
            </a:r>
            <a:r>
              <a:rPr sz="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800">
              <a:latin typeface="Arial MT"/>
              <a:cs typeface="Arial MT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00811" y="3682746"/>
          <a:ext cx="4259579" cy="125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74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6931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800" spc="-8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Item</a:t>
                      </a:r>
                      <a:r>
                        <a:rPr sz="800" spc="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boundary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80645" marB="0">
                    <a:lnL w="571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48309" marR="124460" indent="-11176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090930" algn="l"/>
                          <a:tab pos="1338580" algn="l"/>
                          <a:tab pos="1437640" algn="l"/>
                          <a:tab pos="1631314" algn="l"/>
                        </a:tabLst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Headlamp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sz="1200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		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Body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switch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			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control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ECU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000" b="1" spc="-114" dirty="0">
                          <a:latin typeface="Arial"/>
                          <a:cs typeface="Arial"/>
                        </a:rPr>
                        <a:t>Headlamp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system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FF0000"/>
                      </a:solidFill>
                      <a:prstDash val="sysDash"/>
                    </a:lnL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ysDash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FF0000"/>
                      </a:solidFill>
                      <a:prstDash val="sysDash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40029" marR="737235" indent="50165" algn="just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2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Power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switch 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actuator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5730" marB="0">
                    <a:lnR w="9525">
                      <a:solidFill>
                        <a:srgbClr val="FF0000"/>
                      </a:solidFill>
                      <a:prstDash val="sysDash"/>
                    </a:lnR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9525">
                      <a:solidFill>
                        <a:srgbClr val="FF0000"/>
                      </a:solidFill>
                      <a:prstDash val="sysDash"/>
                    </a:lnL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800" spc="-25" dirty="0">
                          <a:latin typeface="Arial MT"/>
                          <a:cs typeface="Arial MT"/>
                        </a:rPr>
                        <a:t>CAN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56515" marB="0">
                    <a:lnT w="571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730" marB="0">
                    <a:lnR w="9525">
                      <a:solidFill>
                        <a:srgbClr val="FF0000"/>
                      </a:solidFill>
                      <a:prstDash val="sysDash"/>
                    </a:lnR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2974085" y="2998470"/>
            <a:ext cx="0" cy="330200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0"/>
                </a:moveTo>
                <a:lnTo>
                  <a:pt x="0" y="33020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5" name="object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95217"/>
              </p:ext>
            </p:extLst>
          </p:nvPr>
        </p:nvGraphicFramePr>
        <p:xfrm>
          <a:off x="410146" y="5102986"/>
          <a:ext cx="9003665" cy="119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9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Confidentiality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Integrity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Availability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Damage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scenario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15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14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communication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114" dirty="0">
                          <a:latin typeface="Arial MT"/>
                          <a:cs typeface="Arial MT"/>
                        </a:rPr>
                        <a:t>(lamp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request)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-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-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X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14" dirty="0">
                          <a:latin typeface="Arial MT"/>
                          <a:cs typeface="Arial MT"/>
                        </a:rPr>
                        <a:t>Vehicle</a:t>
                      </a:r>
                      <a:r>
                        <a:rPr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14" dirty="0">
                          <a:latin typeface="Arial MT"/>
                          <a:cs typeface="Arial MT"/>
                        </a:rPr>
                        <a:t>cannot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5" dirty="0">
                          <a:latin typeface="Arial MT"/>
                          <a:cs typeface="Arial MT"/>
                        </a:rPr>
                        <a:t>driven</a:t>
                      </a:r>
                      <a:r>
                        <a:rPr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at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95" dirty="0">
                          <a:latin typeface="Arial MT"/>
                          <a:cs typeface="Arial MT"/>
                        </a:rPr>
                        <a:t>night,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because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headlamp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function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was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100" dirty="0">
                          <a:latin typeface="Arial MT"/>
                          <a:cs typeface="Arial MT"/>
                        </a:rPr>
                        <a:t>inhibited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5" dirty="0">
                          <a:latin typeface="Arial MT"/>
                          <a:cs typeface="Arial MT"/>
                        </a:rPr>
                        <a:t>while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parked.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-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-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1200" spc="-114" dirty="0">
                          <a:latin typeface="Arial MT"/>
                          <a:cs typeface="Arial MT"/>
                        </a:rPr>
                        <a:t>Vehicle</a:t>
                      </a:r>
                      <a:r>
                        <a:rPr lang="en-US"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14" dirty="0">
                          <a:latin typeface="Arial MT"/>
                          <a:cs typeface="Arial MT"/>
                        </a:rPr>
                        <a:t>cannot</a:t>
                      </a:r>
                      <a:r>
                        <a:rPr lang="en-US"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2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lang="en-US"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05" dirty="0">
                          <a:latin typeface="Arial MT"/>
                          <a:cs typeface="Arial MT"/>
                        </a:rPr>
                        <a:t>driven</a:t>
                      </a:r>
                      <a:r>
                        <a:rPr lang="en-US"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00" dirty="0">
                          <a:latin typeface="Arial MT"/>
                          <a:cs typeface="Arial MT"/>
                        </a:rPr>
                        <a:t>at</a:t>
                      </a:r>
                      <a:r>
                        <a:rPr lang="en-US"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95" dirty="0">
                          <a:latin typeface="Arial MT"/>
                          <a:cs typeface="Arial MT"/>
                        </a:rPr>
                        <a:t>night,</a:t>
                      </a:r>
                      <a:r>
                        <a:rPr lang="en-US"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25" dirty="0">
                          <a:latin typeface="Arial MT"/>
                          <a:cs typeface="Arial MT"/>
                        </a:rPr>
                        <a:t>because</a:t>
                      </a:r>
                      <a:r>
                        <a:rPr lang="en-US"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lang="en-US"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25" dirty="0">
                          <a:latin typeface="Arial MT"/>
                          <a:cs typeface="Arial MT"/>
                        </a:rPr>
                        <a:t>headlamp</a:t>
                      </a:r>
                      <a:r>
                        <a:rPr lang="en-US"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00" dirty="0">
                          <a:latin typeface="Arial MT"/>
                          <a:cs typeface="Arial MT"/>
                        </a:rPr>
                        <a:t>function</a:t>
                      </a:r>
                      <a:r>
                        <a:rPr lang="en-US"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25" dirty="0">
                          <a:latin typeface="Arial MT"/>
                          <a:cs typeface="Arial MT"/>
                        </a:rPr>
                        <a:t>was</a:t>
                      </a:r>
                      <a:endParaRPr lang="en-US" sz="1200" dirty="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lang="en-US" sz="1200" spc="-100" dirty="0">
                          <a:latin typeface="Arial MT"/>
                          <a:cs typeface="Arial MT"/>
                        </a:rPr>
                        <a:t>inhibited</a:t>
                      </a:r>
                      <a:r>
                        <a:rPr lang="en-US"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05" dirty="0">
                          <a:latin typeface="Arial MT"/>
                          <a:cs typeface="Arial MT"/>
                        </a:rPr>
                        <a:t>while</a:t>
                      </a:r>
                      <a:r>
                        <a:rPr lang="en-US"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US" sz="1200" spc="-10" dirty="0">
                          <a:latin typeface="Arial MT"/>
                          <a:cs typeface="Arial MT"/>
                        </a:rPr>
                        <a:t>parked.</a:t>
                      </a:r>
                      <a:endParaRPr lang="en-US" sz="1200" dirty="0">
                        <a:latin typeface="Arial MT"/>
                        <a:cs typeface="Arial MT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71078" y="281813"/>
            <a:ext cx="1236726" cy="155701"/>
          </a:xfrm>
          <a:prstGeom prst="rect">
            <a:avLst/>
          </a:prstGeom>
        </p:spPr>
      </p:pic>
      <p:sp>
        <p:nvSpPr>
          <p:cNvPr id="27" name="Action Button: Go Home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D39AADD-780A-496B-9D07-F0A0A7794AD7}"/>
              </a:ext>
            </a:extLst>
          </p:cNvPr>
          <p:cNvSpPr/>
          <p:nvPr/>
        </p:nvSpPr>
        <p:spPr>
          <a:xfrm>
            <a:off x="9523134" y="553296"/>
            <a:ext cx="361528" cy="332061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7764" y="19811"/>
            <a:ext cx="1455420" cy="250190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LGE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Internal</a:t>
            </a:r>
            <a:r>
              <a:rPr sz="1000" spc="-4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Use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Only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0031" y="6452614"/>
            <a:ext cx="484631" cy="390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115" y="6416517"/>
            <a:ext cx="530273" cy="26269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9906000" cy="1158240"/>
            <a:chOff x="0" y="0"/>
            <a:chExt cx="9906000" cy="11582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906000" cy="1158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627" y="171830"/>
              <a:ext cx="634365" cy="186055"/>
            </a:xfrm>
            <a:custGeom>
              <a:avLst/>
              <a:gdLst/>
              <a:ahLst/>
              <a:cxnLst/>
              <a:rect l="l" t="t" r="r" b="b"/>
              <a:pathLst>
                <a:path w="634365" h="186054">
                  <a:moveTo>
                    <a:pt x="566801" y="0"/>
                  </a:moveTo>
                  <a:lnTo>
                    <a:pt x="532142" y="0"/>
                  </a:lnTo>
                  <a:lnTo>
                    <a:pt x="465543" y="185674"/>
                  </a:lnTo>
                  <a:lnTo>
                    <a:pt x="492607" y="185674"/>
                  </a:lnTo>
                  <a:lnTo>
                    <a:pt x="511327" y="132842"/>
                  </a:lnTo>
                  <a:lnTo>
                    <a:pt x="615003" y="132842"/>
                  </a:lnTo>
                  <a:lnTo>
                    <a:pt x="606662" y="109854"/>
                  </a:lnTo>
                  <a:lnTo>
                    <a:pt x="518071" y="109854"/>
                  </a:lnTo>
                  <a:lnTo>
                    <a:pt x="549224" y="23622"/>
                  </a:lnTo>
                  <a:lnTo>
                    <a:pt x="575372" y="23622"/>
                  </a:lnTo>
                  <a:lnTo>
                    <a:pt x="566801" y="0"/>
                  </a:lnTo>
                  <a:close/>
                </a:path>
                <a:path w="634365" h="186054">
                  <a:moveTo>
                    <a:pt x="615003" y="132842"/>
                  </a:moveTo>
                  <a:lnTo>
                    <a:pt x="587616" y="132842"/>
                  </a:lnTo>
                  <a:lnTo>
                    <a:pt x="606844" y="185674"/>
                  </a:lnTo>
                  <a:lnTo>
                    <a:pt x="634174" y="185674"/>
                  </a:lnTo>
                  <a:lnTo>
                    <a:pt x="615003" y="132842"/>
                  </a:lnTo>
                  <a:close/>
                </a:path>
                <a:path w="634365" h="186054">
                  <a:moveTo>
                    <a:pt x="575372" y="23622"/>
                  </a:moveTo>
                  <a:lnTo>
                    <a:pt x="549224" y="23622"/>
                  </a:lnTo>
                  <a:lnTo>
                    <a:pt x="580644" y="109854"/>
                  </a:lnTo>
                  <a:lnTo>
                    <a:pt x="606662" y="109854"/>
                  </a:lnTo>
                  <a:lnTo>
                    <a:pt x="575372" y="23622"/>
                  </a:lnTo>
                  <a:close/>
                </a:path>
                <a:path w="634365" h="186054">
                  <a:moveTo>
                    <a:pt x="83235" y="22860"/>
                  </a:moveTo>
                  <a:lnTo>
                    <a:pt x="57188" y="22860"/>
                  </a:lnTo>
                  <a:lnTo>
                    <a:pt x="57188" y="185674"/>
                  </a:lnTo>
                  <a:lnTo>
                    <a:pt x="83235" y="185674"/>
                  </a:lnTo>
                  <a:lnTo>
                    <a:pt x="83235" y="22860"/>
                  </a:lnTo>
                  <a:close/>
                </a:path>
                <a:path w="634365" h="186054">
                  <a:moveTo>
                    <a:pt x="240665" y="0"/>
                  </a:moveTo>
                  <a:lnTo>
                    <a:pt x="206006" y="0"/>
                  </a:lnTo>
                  <a:lnTo>
                    <a:pt x="139407" y="185674"/>
                  </a:lnTo>
                  <a:lnTo>
                    <a:pt x="166471" y="185674"/>
                  </a:lnTo>
                  <a:lnTo>
                    <a:pt x="185191" y="132842"/>
                  </a:lnTo>
                  <a:lnTo>
                    <a:pt x="288867" y="132842"/>
                  </a:lnTo>
                  <a:lnTo>
                    <a:pt x="280526" y="109854"/>
                  </a:lnTo>
                  <a:lnTo>
                    <a:pt x="191935" y="109854"/>
                  </a:lnTo>
                  <a:lnTo>
                    <a:pt x="223088" y="23622"/>
                  </a:lnTo>
                  <a:lnTo>
                    <a:pt x="249236" y="23622"/>
                  </a:lnTo>
                  <a:lnTo>
                    <a:pt x="240665" y="0"/>
                  </a:lnTo>
                  <a:close/>
                </a:path>
                <a:path w="634365" h="186054">
                  <a:moveTo>
                    <a:pt x="288867" y="132842"/>
                  </a:moveTo>
                  <a:lnTo>
                    <a:pt x="261480" y="132842"/>
                  </a:lnTo>
                  <a:lnTo>
                    <a:pt x="280708" y="185674"/>
                  </a:lnTo>
                  <a:lnTo>
                    <a:pt x="308038" y="185674"/>
                  </a:lnTo>
                  <a:lnTo>
                    <a:pt x="288867" y="132842"/>
                  </a:lnTo>
                  <a:close/>
                </a:path>
                <a:path w="634365" h="186054">
                  <a:moveTo>
                    <a:pt x="249236" y="23622"/>
                  </a:moveTo>
                  <a:lnTo>
                    <a:pt x="223088" y="23622"/>
                  </a:lnTo>
                  <a:lnTo>
                    <a:pt x="254508" y="109854"/>
                  </a:lnTo>
                  <a:lnTo>
                    <a:pt x="280526" y="109854"/>
                  </a:lnTo>
                  <a:lnTo>
                    <a:pt x="249236" y="23622"/>
                  </a:lnTo>
                  <a:close/>
                </a:path>
                <a:path w="634365" h="186054">
                  <a:moveTo>
                    <a:pt x="140423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40423" y="22860"/>
                  </a:lnTo>
                  <a:lnTo>
                    <a:pt x="140423" y="0"/>
                  </a:lnTo>
                  <a:close/>
                </a:path>
                <a:path w="634365" h="186054">
                  <a:moveTo>
                    <a:pt x="391020" y="0"/>
                  </a:moveTo>
                  <a:lnTo>
                    <a:pt x="326301" y="0"/>
                  </a:lnTo>
                  <a:lnTo>
                    <a:pt x="326301" y="185674"/>
                  </a:lnTo>
                  <a:lnTo>
                    <a:pt x="352374" y="185674"/>
                  </a:lnTo>
                  <a:lnTo>
                    <a:pt x="352374" y="109347"/>
                  </a:lnTo>
                  <a:lnTo>
                    <a:pt x="420894" y="109347"/>
                  </a:lnTo>
                  <a:lnTo>
                    <a:pt x="418782" y="105028"/>
                  </a:lnTo>
                  <a:lnTo>
                    <a:pt x="425182" y="102600"/>
                  </a:lnTo>
                  <a:lnTo>
                    <a:pt x="430990" y="99504"/>
                  </a:lnTo>
                  <a:lnTo>
                    <a:pt x="436202" y="95742"/>
                  </a:lnTo>
                  <a:lnTo>
                    <a:pt x="440816" y="91313"/>
                  </a:lnTo>
                  <a:lnTo>
                    <a:pt x="444142" y="86995"/>
                  </a:lnTo>
                  <a:lnTo>
                    <a:pt x="352374" y="86995"/>
                  </a:lnTo>
                  <a:lnTo>
                    <a:pt x="352374" y="22860"/>
                  </a:lnTo>
                  <a:lnTo>
                    <a:pt x="446468" y="22860"/>
                  </a:lnTo>
                  <a:lnTo>
                    <a:pt x="444958" y="20058"/>
                  </a:lnTo>
                  <a:lnTo>
                    <a:pt x="437934" y="12700"/>
                  </a:lnTo>
                  <a:lnTo>
                    <a:pt x="428987" y="7125"/>
                  </a:lnTo>
                  <a:lnTo>
                    <a:pt x="418187" y="3159"/>
                  </a:lnTo>
                  <a:lnTo>
                    <a:pt x="405531" y="787"/>
                  </a:lnTo>
                  <a:lnTo>
                    <a:pt x="391020" y="0"/>
                  </a:lnTo>
                  <a:close/>
                </a:path>
                <a:path w="634365" h="186054">
                  <a:moveTo>
                    <a:pt x="420894" y="109347"/>
                  </a:moveTo>
                  <a:lnTo>
                    <a:pt x="393395" y="109347"/>
                  </a:lnTo>
                  <a:lnTo>
                    <a:pt x="431088" y="185674"/>
                  </a:lnTo>
                  <a:lnTo>
                    <a:pt x="458228" y="185674"/>
                  </a:lnTo>
                  <a:lnTo>
                    <a:pt x="420894" y="109347"/>
                  </a:lnTo>
                  <a:close/>
                </a:path>
                <a:path w="634365" h="186054">
                  <a:moveTo>
                    <a:pt x="446468" y="22860"/>
                  </a:moveTo>
                  <a:lnTo>
                    <a:pt x="391769" y="22860"/>
                  </a:lnTo>
                  <a:lnTo>
                    <a:pt x="400075" y="23334"/>
                  </a:lnTo>
                  <a:lnTo>
                    <a:pt x="407254" y="24749"/>
                  </a:lnTo>
                  <a:lnTo>
                    <a:pt x="413304" y="27092"/>
                  </a:lnTo>
                  <a:lnTo>
                    <a:pt x="418223" y="30352"/>
                  </a:lnTo>
                  <a:lnTo>
                    <a:pt x="424014" y="35305"/>
                  </a:lnTo>
                  <a:lnTo>
                    <a:pt x="426923" y="43307"/>
                  </a:lnTo>
                  <a:lnTo>
                    <a:pt x="426923" y="54101"/>
                  </a:lnTo>
                  <a:lnTo>
                    <a:pt x="426356" y="62555"/>
                  </a:lnTo>
                  <a:lnTo>
                    <a:pt x="424656" y="69627"/>
                  </a:lnTo>
                  <a:lnTo>
                    <a:pt x="421929" y="75104"/>
                  </a:lnTo>
                  <a:lnTo>
                    <a:pt x="421822" y="75318"/>
                  </a:lnTo>
                  <a:lnTo>
                    <a:pt x="391769" y="86995"/>
                  </a:lnTo>
                  <a:lnTo>
                    <a:pt x="444142" y="86995"/>
                  </a:lnTo>
                  <a:lnTo>
                    <a:pt x="446577" y="83833"/>
                  </a:lnTo>
                  <a:lnTo>
                    <a:pt x="450591" y="75318"/>
                  </a:lnTo>
                  <a:lnTo>
                    <a:pt x="450692" y="75104"/>
                  </a:lnTo>
                  <a:lnTo>
                    <a:pt x="453163" y="65113"/>
                  </a:lnTo>
                  <a:lnTo>
                    <a:pt x="453968" y="54101"/>
                  </a:lnTo>
                  <a:lnTo>
                    <a:pt x="453986" y="53848"/>
                  </a:lnTo>
                  <a:lnTo>
                    <a:pt x="452984" y="40632"/>
                  </a:lnTo>
                  <a:lnTo>
                    <a:pt x="449975" y="29368"/>
                  </a:lnTo>
                  <a:lnTo>
                    <a:pt x="4464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131" y="171830"/>
              <a:ext cx="1666417" cy="244221"/>
            </a:xfrm>
            <a:prstGeom prst="rect">
              <a:avLst/>
            </a:prstGeom>
          </p:spPr>
        </p:pic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94119" y="5158232"/>
          <a:ext cx="8930640" cy="119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Damage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scenario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Safety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Privacy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 marL="91440" marR="1308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14" dirty="0">
                          <a:latin typeface="Arial MT"/>
                          <a:cs typeface="Arial MT"/>
                        </a:rPr>
                        <a:t>Vehicle</a:t>
                      </a:r>
                      <a:r>
                        <a:rPr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14" dirty="0">
                          <a:latin typeface="Arial MT"/>
                          <a:cs typeface="Arial MT"/>
                        </a:rPr>
                        <a:t>cannot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5" dirty="0">
                          <a:latin typeface="Arial MT"/>
                          <a:cs typeface="Arial MT"/>
                        </a:rPr>
                        <a:t>driven</a:t>
                      </a:r>
                      <a:r>
                        <a:rPr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at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95" dirty="0">
                          <a:latin typeface="Arial MT"/>
                          <a:cs typeface="Arial MT"/>
                        </a:rPr>
                        <a:t>night,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because</a:t>
                      </a:r>
                      <a:r>
                        <a:rPr sz="12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headlamp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function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was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inhibited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5" dirty="0">
                          <a:latin typeface="Arial MT"/>
                          <a:cs typeface="Arial MT"/>
                        </a:rPr>
                        <a:t>while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parked.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Negligible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Negligible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Major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Negligible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 marR="252729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05" dirty="0">
                          <a:latin typeface="Arial MT"/>
                          <a:cs typeface="Arial MT"/>
                        </a:rPr>
                        <a:t>Front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95" dirty="0">
                          <a:latin typeface="Arial MT"/>
                          <a:cs typeface="Arial MT"/>
                        </a:rPr>
                        <a:t>collision</a:t>
                      </a:r>
                      <a:r>
                        <a:rPr sz="12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14" dirty="0">
                          <a:latin typeface="Arial MT"/>
                          <a:cs typeface="Arial MT"/>
                        </a:rPr>
                        <a:t>narrow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5" dirty="0">
                          <a:latin typeface="Arial MT"/>
                          <a:cs typeface="Arial MT"/>
                        </a:rPr>
                        <a:t>stationary</a:t>
                      </a:r>
                      <a:r>
                        <a:rPr sz="12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object</a:t>
                      </a:r>
                      <a:r>
                        <a:rPr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0" dirty="0">
                          <a:latin typeface="Arial MT"/>
                          <a:cs typeface="Arial MT"/>
                        </a:rPr>
                        <a:t>caused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14" dirty="0">
                          <a:latin typeface="Arial MT"/>
                          <a:cs typeface="Arial MT"/>
                        </a:rPr>
                        <a:t>by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90" dirty="0">
                          <a:latin typeface="Arial MT"/>
                          <a:cs typeface="Arial MT"/>
                        </a:rPr>
                        <a:t>unintended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turning-</a:t>
                      </a:r>
                      <a:r>
                        <a:rPr sz="1200" spc="-90" dirty="0">
                          <a:latin typeface="Arial MT"/>
                          <a:cs typeface="Arial MT"/>
                        </a:rPr>
                        <a:t>off</a:t>
                      </a:r>
                      <a:r>
                        <a:rPr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headlamp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5" dirty="0">
                          <a:latin typeface="Arial MT"/>
                          <a:cs typeface="Arial MT"/>
                        </a:rPr>
                        <a:t>during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night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driving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at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35" dirty="0">
                          <a:latin typeface="Arial MT"/>
                          <a:cs typeface="Arial MT"/>
                        </a:rPr>
                        <a:t>medium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speed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Severe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Major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Major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Negligible</a:t>
                      </a:r>
                      <a:endParaRPr sz="1200" dirty="0">
                        <a:latin typeface="Arial MT"/>
                        <a:cs typeface="Arial MT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14527" y="2438400"/>
          <a:ext cx="1009015" cy="1438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4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Severe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Major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Arial MT"/>
                          <a:cs typeface="Arial MT"/>
                        </a:rPr>
                        <a:t>Moderate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60" dirty="0">
                          <a:latin typeface="Arial MT"/>
                          <a:cs typeface="Arial MT"/>
                        </a:rPr>
                        <a:t>Negligible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639823" y="2510027"/>
            <a:ext cx="506095" cy="1300480"/>
            <a:chOff x="1639823" y="2510027"/>
            <a:chExt cx="506095" cy="1300480"/>
          </a:xfrm>
        </p:grpSpPr>
        <p:sp>
          <p:nvSpPr>
            <p:cNvPr id="12" name="object 12"/>
            <p:cNvSpPr/>
            <p:nvPr/>
          </p:nvSpPr>
          <p:spPr>
            <a:xfrm>
              <a:off x="1641347" y="2511551"/>
              <a:ext cx="502920" cy="1297305"/>
            </a:xfrm>
            <a:custGeom>
              <a:avLst/>
              <a:gdLst/>
              <a:ahLst/>
              <a:cxnLst/>
              <a:rect l="l" t="t" r="r" b="b"/>
              <a:pathLst>
                <a:path w="502919" h="1297304">
                  <a:moveTo>
                    <a:pt x="251459" y="0"/>
                  </a:moveTo>
                  <a:lnTo>
                    <a:pt x="0" y="251460"/>
                  </a:lnTo>
                  <a:lnTo>
                    <a:pt x="125729" y="251460"/>
                  </a:lnTo>
                  <a:lnTo>
                    <a:pt x="125729" y="1296924"/>
                  </a:lnTo>
                  <a:lnTo>
                    <a:pt x="377189" y="1296924"/>
                  </a:lnTo>
                  <a:lnTo>
                    <a:pt x="377189" y="251460"/>
                  </a:lnTo>
                  <a:lnTo>
                    <a:pt x="502919" y="251460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1347" y="2511551"/>
              <a:ext cx="502920" cy="1297305"/>
            </a:xfrm>
            <a:custGeom>
              <a:avLst/>
              <a:gdLst/>
              <a:ahLst/>
              <a:cxnLst/>
              <a:rect l="l" t="t" r="r" b="b"/>
              <a:pathLst>
                <a:path w="502919" h="1297304">
                  <a:moveTo>
                    <a:pt x="502919" y="251460"/>
                  </a:moveTo>
                  <a:lnTo>
                    <a:pt x="377189" y="251460"/>
                  </a:lnTo>
                  <a:lnTo>
                    <a:pt x="377189" y="1296924"/>
                  </a:lnTo>
                  <a:lnTo>
                    <a:pt x="125729" y="1296924"/>
                  </a:lnTo>
                  <a:lnTo>
                    <a:pt x="125729" y="251460"/>
                  </a:lnTo>
                  <a:lnTo>
                    <a:pt x="0" y="251460"/>
                  </a:lnTo>
                  <a:lnTo>
                    <a:pt x="251459" y="0"/>
                  </a:lnTo>
                  <a:lnTo>
                    <a:pt x="502919" y="2514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97237" y="2976117"/>
            <a:ext cx="230504" cy="464184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120" dirty="0">
                <a:solidFill>
                  <a:srgbClr val="FFFFFF"/>
                </a:solidFill>
                <a:latin typeface="Arial MT"/>
                <a:cs typeface="Arial MT"/>
              </a:rPr>
              <a:t>Impact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654" y="614526"/>
            <a:ext cx="9467215" cy="449135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1090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60" dirty="0">
                <a:latin typeface="Arial MT"/>
                <a:cs typeface="Arial MT"/>
              </a:rPr>
              <a:t>Impact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rating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:</a:t>
            </a:r>
            <a:endParaRPr sz="1600" dirty="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60" dirty="0">
                <a:latin typeface="Arial MT"/>
                <a:cs typeface="Arial MT"/>
              </a:rPr>
              <a:t>Assess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the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85" dirty="0">
                <a:latin typeface="Arial MT"/>
                <a:cs typeface="Arial MT"/>
              </a:rPr>
              <a:t>damage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scenarios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against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adverse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consequences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20" dirty="0">
                <a:latin typeface="Arial MT"/>
                <a:cs typeface="Arial MT"/>
              </a:rPr>
              <a:t>for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55" dirty="0">
                <a:latin typeface="Arial MT"/>
                <a:cs typeface="Arial MT"/>
              </a:rPr>
              <a:t>stakeholders</a:t>
            </a:r>
            <a:endParaRPr sz="1600" dirty="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70" dirty="0">
                <a:latin typeface="Arial MT"/>
                <a:cs typeface="Arial MT"/>
              </a:rPr>
              <a:t>Depends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on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point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of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view</a:t>
            </a:r>
            <a:endParaRPr sz="1600" dirty="0">
              <a:latin typeface="Arial MT"/>
              <a:cs typeface="Arial MT"/>
            </a:endParaRPr>
          </a:p>
          <a:p>
            <a:pPr marL="646430">
              <a:lnSpc>
                <a:spcPct val="100000"/>
              </a:lnSpc>
              <a:spcBef>
                <a:spcPts val="384"/>
              </a:spcBef>
            </a:pPr>
            <a:r>
              <a:rPr sz="1600" spc="-150" dirty="0">
                <a:latin typeface="Arial MT"/>
                <a:cs typeface="Arial MT"/>
              </a:rPr>
              <a:t>*Stakeholder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14" dirty="0">
                <a:latin typeface="Arial MT"/>
                <a:cs typeface="Arial MT"/>
              </a:rPr>
              <a:t>is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55" dirty="0">
                <a:latin typeface="Arial MT"/>
                <a:cs typeface="Arial MT"/>
              </a:rPr>
              <a:t>person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or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organization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that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can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affected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85" dirty="0">
                <a:latin typeface="Arial MT"/>
                <a:cs typeface="Arial MT"/>
              </a:rPr>
              <a:t>damage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scenario</a:t>
            </a:r>
            <a:endParaRPr sz="1600" dirty="0">
              <a:latin typeface="Arial MT"/>
              <a:cs typeface="Arial MT"/>
            </a:endParaRPr>
          </a:p>
          <a:p>
            <a:pPr marR="310515" algn="ctr">
              <a:lnSpc>
                <a:spcPct val="100000"/>
              </a:lnSpc>
              <a:spcBef>
                <a:spcPts val="1614"/>
              </a:spcBef>
            </a:pPr>
            <a:r>
              <a:rPr sz="1400" spc="-155" dirty="0">
                <a:latin typeface="Arial MT"/>
                <a:cs typeface="Arial MT"/>
              </a:rPr>
              <a:t>The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following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30" dirty="0">
                <a:latin typeface="Arial MT"/>
                <a:cs typeface="Arial MT"/>
              </a:rPr>
              <a:t>impact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25" dirty="0">
                <a:latin typeface="Arial MT"/>
                <a:cs typeface="Arial MT"/>
              </a:rPr>
              <a:t>categories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40" dirty="0">
                <a:latin typeface="Arial MT"/>
                <a:cs typeface="Arial MT"/>
              </a:rPr>
              <a:t>have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at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least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50" dirty="0">
                <a:latin typeface="Arial MT"/>
                <a:cs typeface="Arial MT"/>
              </a:rPr>
              <a:t>be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30" dirty="0">
                <a:latin typeface="Arial MT"/>
                <a:cs typeface="Arial MT"/>
              </a:rPr>
              <a:t>considered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: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Arial MT"/>
              <a:cs typeface="Arial MT"/>
            </a:endParaRPr>
          </a:p>
          <a:p>
            <a:pPr marL="2694305" lvl="2" indent="-177800">
              <a:lnSpc>
                <a:spcPct val="100000"/>
              </a:lnSpc>
              <a:buFont typeface="Wingdings"/>
              <a:buChar char=""/>
              <a:tabLst>
                <a:tab pos="2694305" algn="l"/>
              </a:tabLst>
            </a:pPr>
            <a:r>
              <a:rPr sz="1400" b="1" spc="-125" dirty="0">
                <a:solidFill>
                  <a:srgbClr val="21218A"/>
                </a:solidFill>
                <a:latin typeface="Arial"/>
                <a:cs typeface="Arial"/>
              </a:rPr>
              <a:t>S</a:t>
            </a:r>
            <a:r>
              <a:rPr sz="1400" spc="-125" dirty="0">
                <a:latin typeface="Arial MT"/>
                <a:cs typeface="Arial MT"/>
              </a:rPr>
              <a:t>afety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impact</a:t>
            </a:r>
            <a:endParaRPr sz="1400" dirty="0">
              <a:latin typeface="Arial MT"/>
              <a:cs typeface="Arial MT"/>
            </a:endParaRPr>
          </a:p>
          <a:p>
            <a:pPr marL="2784475" lvl="3" indent="-89535">
              <a:lnSpc>
                <a:spcPct val="100000"/>
              </a:lnSpc>
              <a:buChar char="-"/>
              <a:tabLst>
                <a:tab pos="2784475" algn="l"/>
              </a:tabLst>
            </a:pPr>
            <a:r>
              <a:rPr sz="1400" spc="-110" dirty="0">
                <a:latin typeface="Arial MT"/>
                <a:cs typeface="Arial MT"/>
              </a:rPr>
              <a:t>injuries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35" dirty="0">
                <a:latin typeface="Arial MT"/>
                <a:cs typeface="Arial MT"/>
              </a:rPr>
              <a:t>range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35" dirty="0">
                <a:latin typeface="Arial MT"/>
                <a:cs typeface="Arial MT"/>
              </a:rPr>
              <a:t>from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95" dirty="0">
                <a:solidFill>
                  <a:srgbClr val="0099FF"/>
                </a:solidFill>
                <a:latin typeface="Arial MT"/>
                <a:cs typeface="Arial MT"/>
              </a:rPr>
              <a:t>life-</a:t>
            </a:r>
            <a:r>
              <a:rPr sz="1400" spc="-120" dirty="0">
                <a:solidFill>
                  <a:srgbClr val="0099FF"/>
                </a:solidFill>
                <a:latin typeface="Arial MT"/>
                <a:cs typeface="Arial MT"/>
              </a:rPr>
              <a:t>threatening</a:t>
            </a:r>
            <a:r>
              <a:rPr sz="1400" spc="-20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(severe)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40" dirty="0">
                <a:latin typeface="Arial MT"/>
                <a:cs typeface="Arial MT"/>
              </a:rPr>
              <a:t>moderate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50" dirty="0">
                <a:solidFill>
                  <a:srgbClr val="0099FF"/>
                </a:solidFill>
                <a:latin typeface="Arial MT"/>
                <a:cs typeface="Arial MT"/>
              </a:rPr>
              <a:t>no</a:t>
            </a:r>
            <a:r>
              <a:rPr sz="1400" spc="-50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0099FF"/>
                </a:solidFill>
                <a:latin typeface="Arial MT"/>
                <a:cs typeface="Arial MT"/>
              </a:rPr>
              <a:t>injuries</a:t>
            </a:r>
            <a:r>
              <a:rPr sz="1400" spc="-45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(negligible)</a:t>
            </a:r>
            <a:endParaRPr sz="1400" dirty="0">
              <a:latin typeface="Arial MT"/>
              <a:cs typeface="Arial MT"/>
            </a:endParaRPr>
          </a:p>
          <a:p>
            <a:pPr marL="2694305" lvl="2" indent="-177800">
              <a:lnSpc>
                <a:spcPct val="100000"/>
              </a:lnSpc>
              <a:buFont typeface="Wingdings"/>
              <a:buChar char=""/>
              <a:tabLst>
                <a:tab pos="2694305" algn="l"/>
              </a:tabLst>
            </a:pPr>
            <a:r>
              <a:rPr sz="1400" b="1" spc="-125" dirty="0">
                <a:solidFill>
                  <a:srgbClr val="21218A"/>
                </a:solidFill>
                <a:latin typeface="Arial"/>
                <a:cs typeface="Arial"/>
              </a:rPr>
              <a:t>F</a:t>
            </a:r>
            <a:r>
              <a:rPr sz="1400" spc="-125" dirty="0">
                <a:latin typeface="Arial MT"/>
                <a:cs typeface="Arial MT"/>
              </a:rPr>
              <a:t>inancial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impact</a:t>
            </a:r>
            <a:endParaRPr sz="1400" dirty="0">
              <a:latin typeface="Arial MT"/>
              <a:cs typeface="Arial MT"/>
            </a:endParaRPr>
          </a:p>
          <a:p>
            <a:pPr marL="2784475" lvl="3" indent="-89535">
              <a:lnSpc>
                <a:spcPct val="100000"/>
              </a:lnSpc>
              <a:buChar char="-"/>
              <a:tabLst>
                <a:tab pos="2784475" algn="l"/>
              </a:tabLst>
            </a:pPr>
            <a:r>
              <a:rPr sz="1400" spc="-114" dirty="0">
                <a:latin typeface="Arial MT"/>
                <a:cs typeface="Arial MT"/>
              </a:rPr>
              <a:t>financial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60" dirty="0">
                <a:latin typeface="Arial MT"/>
                <a:cs typeface="Arial MT"/>
              </a:rPr>
              <a:t>damage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35" dirty="0">
                <a:latin typeface="Arial MT"/>
                <a:cs typeface="Arial MT"/>
              </a:rPr>
              <a:t>from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0099FF"/>
                </a:solidFill>
                <a:latin typeface="Arial MT"/>
                <a:cs typeface="Arial MT"/>
              </a:rPr>
              <a:t>catastrophic</a:t>
            </a:r>
            <a:r>
              <a:rPr sz="1400" spc="-30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(severe)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10" dirty="0">
                <a:solidFill>
                  <a:srgbClr val="0099FF"/>
                </a:solidFill>
                <a:latin typeface="Arial MT"/>
                <a:cs typeface="Arial MT"/>
              </a:rPr>
              <a:t>irrelevant</a:t>
            </a:r>
            <a:r>
              <a:rPr sz="1400" spc="-20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(negligible)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25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stakeholder</a:t>
            </a:r>
            <a:endParaRPr sz="1400" dirty="0">
              <a:latin typeface="Arial MT"/>
              <a:cs typeface="Arial MT"/>
            </a:endParaRPr>
          </a:p>
          <a:p>
            <a:pPr marL="2694305" lvl="2" indent="-177800">
              <a:lnSpc>
                <a:spcPct val="100000"/>
              </a:lnSpc>
              <a:buFont typeface="Wingdings"/>
              <a:buChar char=""/>
              <a:tabLst>
                <a:tab pos="2694305" algn="l"/>
              </a:tabLst>
            </a:pPr>
            <a:r>
              <a:rPr sz="1400" b="1" spc="-130" dirty="0">
                <a:solidFill>
                  <a:srgbClr val="21218A"/>
                </a:solidFill>
                <a:latin typeface="Arial"/>
                <a:cs typeface="Arial"/>
              </a:rPr>
              <a:t>O</a:t>
            </a:r>
            <a:r>
              <a:rPr sz="1400" spc="-130" dirty="0">
                <a:latin typeface="Arial MT"/>
                <a:cs typeface="Arial MT"/>
              </a:rPr>
              <a:t>perational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impact</a:t>
            </a:r>
            <a:endParaRPr sz="1400" dirty="0">
              <a:latin typeface="Arial MT"/>
              <a:cs typeface="Arial MT"/>
            </a:endParaRPr>
          </a:p>
          <a:p>
            <a:pPr marL="2784475" lvl="3" indent="-89535">
              <a:lnSpc>
                <a:spcPct val="100000"/>
              </a:lnSpc>
              <a:buChar char="-"/>
              <a:tabLst>
                <a:tab pos="2784475" algn="l"/>
              </a:tabLst>
            </a:pPr>
            <a:r>
              <a:rPr sz="1400" spc="-120" dirty="0">
                <a:latin typeface="Arial MT"/>
                <a:cs typeface="Arial MT"/>
              </a:rPr>
              <a:t>operational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60" dirty="0">
                <a:latin typeface="Arial MT"/>
                <a:cs typeface="Arial MT"/>
              </a:rPr>
              <a:t>damage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35" dirty="0">
                <a:latin typeface="Arial MT"/>
                <a:cs typeface="Arial MT"/>
              </a:rPr>
              <a:t>from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0099FF"/>
                </a:solidFill>
                <a:latin typeface="Arial MT"/>
                <a:cs typeface="Arial MT"/>
              </a:rPr>
              <a:t>not</a:t>
            </a:r>
            <a:r>
              <a:rPr sz="1400" spc="-25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35" dirty="0">
                <a:solidFill>
                  <a:srgbClr val="0099FF"/>
                </a:solidFill>
                <a:latin typeface="Arial MT"/>
                <a:cs typeface="Arial MT"/>
              </a:rPr>
              <a:t>working</a:t>
            </a:r>
            <a:r>
              <a:rPr sz="1400" spc="-35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(severe)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0099FF"/>
                </a:solidFill>
                <a:latin typeface="Arial MT"/>
                <a:cs typeface="Arial MT"/>
              </a:rPr>
              <a:t>indiscernible</a:t>
            </a:r>
            <a:r>
              <a:rPr sz="1400" spc="-25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(negligible)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degradation</a:t>
            </a:r>
            <a:endParaRPr sz="1400" dirty="0">
              <a:latin typeface="Arial MT"/>
              <a:cs typeface="Arial MT"/>
            </a:endParaRPr>
          </a:p>
          <a:p>
            <a:pPr marL="2694305" lvl="2" indent="-177800">
              <a:lnSpc>
                <a:spcPct val="100000"/>
              </a:lnSpc>
              <a:buFont typeface="Wingdings"/>
              <a:buChar char=""/>
              <a:tabLst>
                <a:tab pos="2694305" algn="l"/>
              </a:tabLst>
            </a:pPr>
            <a:r>
              <a:rPr sz="1400" b="1" spc="-125" dirty="0">
                <a:solidFill>
                  <a:srgbClr val="21218A"/>
                </a:solidFill>
                <a:latin typeface="Arial"/>
                <a:cs typeface="Arial"/>
              </a:rPr>
              <a:t>P</a:t>
            </a:r>
            <a:r>
              <a:rPr sz="1400" spc="-125" dirty="0">
                <a:latin typeface="Arial MT"/>
                <a:cs typeface="Arial MT"/>
              </a:rPr>
              <a:t>rivacy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impact</a:t>
            </a:r>
            <a:endParaRPr sz="1400" dirty="0">
              <a:latin typeface="Arial MT"/>
              <a:cs typeface="Arial MT"/>
            </a:endParaRPr>
          </a:p>
          <a:p>
            <a:pPr marL="2784475" lvl="3" indent="-89535">
              <a:lnSpc>
                <a:spcPct val="100000"/>
              </a:lnSpc>
              <a:spcBef>
                <a:spcPts val="5"/>
              </a:spcBef>
              <a:buChar char="-"/>
              <a:tabLst>
                <a:tab pos="2784475" algn="l"/>
              </a:tabLst>
            </a:pPr>
            <a:r>
              <a:rPr sz="1400" spc="-120" dirty="0">
                <a:latin typeface="Arial MT"/>
                <a:cs typeface="Arial MT"/>
              </a:rPr>
              <a:t>privacy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35" dirty="0">
                <a:latin typeface="Arial MT"/>
                <a:cs typeface="Arial MT"/>
              </a:rPr>
              <a:t>from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0099FF"/>
                </a:solidFill>
                <a:latin typeface="Arial MT"/>
                <a:cs typeface="Arial MT"/>
              </a:rPr>
              <a:t>highly</a:t>
            </a:r>
            <a:r>
              <a:rPr sz="1400" spc="-30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solidFill>
                  <a:srgbClr val="0099FF"/>
                </a:solidFill>
                <a:latin typeface="Arial MT"/>
                <a:cs typeface="Arial MT"/>
              </a:rPr>
              <a:t>sensitive</a:t>
            </a:r>
            <a:r>
              <a:rPr sz="1400" spc="-40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(severe)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25" dirty="0">
                <a:latin typeface="Arial MT"/>
                <a:cs typeface="Arial MT"/>
              </a:rPr>
              <a:t>information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30" dirty="0">
                <a:solidFill>
                  <a:srgbClr val="0099FF"/>
                </a:solidFill>
                <a:latin typeface="Arial MT"/>
                <a:cs typeface="Arial MT"/>
              </a:rPr>
              <a:t>inconveniencies</a:t>
            </a:r>
            <a:r>
              <a:rPr sz="1400" spc="-25" dirty="0">
                <a:solidFill>
                  <a:srgbClr val="0099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(negligible)</a:t>
            </a:r>
            <a:endParaRPr sz="1400" dirty="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spcBef>
                <a:spcPts val="1490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70" dirty="0">
                <a:latin typeface="Arial MT"/>
                <a:cs typeface="Arial MT"/>
              </a:rPr>
              <a:t>Each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85" dirty="0">
                <a:latin typeface="Arial MT"/>
                <a:cs typeface="Arial MT"/>
              </a:rPr>
              <a:t>damage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scenario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14" dirty="0">
                <a:latin typeface="Arial MT"/>
                <a:cs typeface="Arial MT"/>
              </a:rPr>
              <a:t>is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assessed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regarding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55" dirty="0">
                <a:latin typeface="Arial MT"/>
                <a:cs typeface="Arial MT"/>
              </a:rPr>
              <a:t>Safety,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Financial,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Operational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and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Privacy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(S,F,O,P)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impact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which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results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14" dirty="0">
                <a:latin typeface="Arial MT"/>
                <a:cs typeface="Arial MT"/>
              </a:rPr>
              <a:t>in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four</a:t>
            </a:r>
            <a:endParaRPr sz="1600" dirty="0">
              <a:latin typeface="Arial MT"/>
              <a:cs typeface="Arial MT"/>
            </a:endParaRPr>
          </a:p>
          <a:p>
            <a:pPr marL="189230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latin typeface="Arial MT"/>
                <a:cs typeface="Arial MT"/>
              </a:rPr>
              <a:t>values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1078" y="281813"/>
            <a:ext cx="1236726" cy="155701"/>
          </a:xfrm>
          <a:prstGeom prst="rect">
            <a:avLst/>
          </a:prstGeom>
        </p:spPr>
      </p:pic>
      <p:sp>
        <p:nvSpPr>
          <p:cNvPr id="17" name="Action Button: Go Home 1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8D1F2E8-1593-4876-BC03-DDA353128202}"/>
              </a:ext>
            </a:extLst>
          </p:cNvPr>
          <p:cNvSpPr/>
          <p:nvPr/>
        </p:nvSpPr>
        <p:spPr>
          <a:xfrm>
            <a:off x="9523134" y="562821"/>
            <a:ext cx="361528" cy="332061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7764" y="19811"/>
            <a:ext cx="1455420" cy="250190"/>
          </a:xfrm>
          <a:custGeom>
            <a:avLst/>
            <a:gdLst/>
            <a:ahLst/>
            <a:cxnLst/>
            <a:rect l="l" t="t" r="r" b="b"/>
            <a:pathLst>
              <a:path w="1455420" h="250190">
                <a:moveTo>
                  <a:pt x="0" y="249935"/>
                </a:moveTo>
                <a:lnTo>
                  <a:pt x="1455419" y="249935"/>
                </a:lnTo>
                <a:lnTo>
                  <a:pt x="1455419" y="0"/>
                </a:lnTo>
                <a:lnTo>
                  <a:pt x="0" y="0"/>
                </a:lnTo>
                <a:lnTo>
                  <a:pt x="0" y="249935"/>
                </a:lnTo>
                <a:close/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87773" y="49149"/>
            <a:ext cx="1287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LGE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Internal</a:t>
            </a:r>
            <a:r>
              <a:rPr sz="1000" spc="-4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Use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Only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0031" y="6452614"/>
            <a:ext cx="484631" cy="390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115" y="6416517"/>
            <a:ext cx="530273" cy="26269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9906000" cy="1158240"/>
            <a:chOff x="0" y="0"/>
            <a:chExt cx="9906000" cy="11582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906000" cy="11582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7627" y="171830"/>
              <a:ext cx="634365" cy="186055"/>
            </a:xfrm>
            <a:custGeom>
              <a:avLst/>
              <a:gdLst/>
              <a:ahLst/>
              <a:cxnLst/>
              <a:rect l="l" t="t" r="r" b="b"/>
              <a:pathLst>
                <a:path w="634365" h="186054">
                  <a:moveTo>
                    <a:pt x="566801" y="0"/>
                  </a:moveTo>
                  <a:lnTo>
                    <a:pt x="532142" y="0"/>
                  </a:lnTo>
                  <a:lnTo>
                    <a:pt x="465543" y="185674"/>
                  </a:lnTo>
                  <a:lnTo>
                    <a:pt x="492607" y="185674"/>
                  </a:lnTo>
                  <a:lnTo>
                    <a:pt x="511327" y="132842"/>
                  </a:lnTo>
                  <a:lnTo>
                    <a:pt x="615003" y="132842"/>
                  </a:lnTo>
                  <a:lnTo>
                    <a:pt x="606662" y="109854"/>
                  </a:lnTo>
                  <a:lnTo>
                    <a:pt x="518071" y="109854"/>
                  </a:lnTo>
                  <a:lnTo>
                    <a:pt x="549224" y="23622"/>
                  </a:lnTo>
                  <a:lnTo>
                    <a:pt x="575372" y="23622"/>
                  </a:lnTo>
                  <a:lnTo>
                    <a:pt x="566801" y="0"/>
                  </a:lnTo>
                  <a:close/>
                </a:path>
                <a:path w="634365" h="186054">
                  <a:moveTo>
                    <a:pt x="615003" y="132842"/>
                  </a:moveTo>
                  <a:lnTo>
                    <a:pt x="587616" y="132842"/>
                  </a:lnTo>
                  <a:lnTo>
                    <a:pt x="606844" y="185674"/>
                  </a:lnTo>
                  <a:lnTo>
                    <a:pt x="634174" y="185674"/>
                  </a:lnTo>
                  <a:lnTo>
                    <a:pt x="615003" y="132842"/>
                  </a:lnTo>
                  <a:close/>
                </a:path>
                <a:path w="634365" h="186054">
                  <a:moveTo>
                    <a:pt x="575372" y="23622"/>
                  </a:moveTo>
                  <a:lnTo>
                    <a:pt x="549224" y="23622"/>
                  </a:lnTo>
                  <a:lnTo>
                    <a:pt x="580644" y="109854"/>
                  </a:lnTo>
                  <a:lnTo>
                    <a:pt x="606662" y="109854"/>
                  </a:lnTo>
                  <a:lnTo>
                    <a:pt x="575372" y="23622"/>
                  </a:lnTo>
                  <a:close/>
                </a:path>
                <a:path w="634365" h="186054">
                  <a:moveTo>
                    <a:pt x="83235" y="22860"/>
                  </a:moveTo>
                  <a:lnTo>
                    <a:pt x="57188" y="22860"/>
                  </a:lnTo>
                  <a:lnTo>
                    <a:pt x="57188" y="185674"/>
                  </a:lnTo>
                  <a:lnTo>
                    <a:pt x="83235" y="185674"/>
                  </a:lnTo>
                  <a:lnTo>
                    <a:pt x="83235" y="22860"/>
                  </a:lnTo>
                  <a:close/>
                </a:path>
                <a:path w="634365" h="186054">
                  <a:moveTo>
                    <a:pt x="240665" y="0"/>
                  </a:moveTo>
                  <a:lnTo>
                    <a:pt x="206006" y="0"/>
                  </a:lnTo>
                  <a:lnTo>
                    <a:pt x="139407" y="185674"/>
                  </a:lnTo>
                  <a:lnTo>
                    <a:pt x="166471" y="185674"/>
                  </a:lnTo>
                  <a:lnTo>
                    <a:pt x="185191" y="132842"/>
                  </a:lnTo>
                  <a:lnTo>
                    <a:pt x="288867" y="132842"/>
                  </a:lnTo>
                  <a:lnTo>
                    <a:pt x="280526" y="109854"/>
                  </a:lnTo>
                  <a:lnTo>
                    <a:pt x="191935" y="109854"/>
                  </a:lnTo>
                  <a:lnTo>
                    <a:pt x="223088" y="23622"/>
                  </a:lnTo>
                  <a:lnTo>
                    <a:pt x="249236" y="23622"/>
                  </a:lnTo>
                  <a:lnTo>
                    <a:pt x="240665" y="0"/>
                  </a:lnTo>
                  <a:close/>
                </a:path>
                <a:path w="634365" h="186054">
                  <a:moveTo>
                    <a:pt x="288867" y="132842"/>
                  </a:moveTo>
                  <a:lnTo>
                    <a:pt x="261480" y="132842"/>
                  </a:lnTo>
                  <a:lnTo>
                    <a:pt x="280708" y="185674"/>
                  </a:lnTo>
                  <a:lnTo>
                    <a:pt x="308038" y="185674"/>
                  </a:lnTo>
                  <a:lnTo>
                    <a:pt x="288867" y="132842"/>
                  </a:lnTo>
                  <a:close/>
                </a:path>
                <a:path w="634365" h="186054">
                  <a:moveTo>
                    <a:pt x="249236" y="23622"/>
                  </a:moveTo>
                  <a:lnTo>
                    <a:pt x="223088" y="23622"/>
                  </a:lnTo>
                  <a:lnTo>
                    <a:pt x="254508" y="109854"/>
                  </a:lnTo>
                  <a:lnTo>
                    <a:pt x="280526" y="109854"/>
                  </a:lnTo>
                  <a:lnTo>
                    <a:pt x="249236" y="23622"/>
                  </a:lnTo>
                  <a:close/>
                </a:path>
                <a:path w="634365" h="186054">
                  <a:moveTo>
                    <a:pt x="140423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40423" y="22860"/>
                  </a:lnTo>
                  <a:lnTo>
                    <a:pt x="140423" y="0"/>
                  </a:lnTo>
                  <a:close/>
                </a:path>
                <a:path w="634365" h="186054">
                  <a:moveTo>
                    <a:pt x="391020" y="0"/>
                  </a:moveTo>
                  <a:lnTo>
                    <a:pt x="326301" y="0"/>
                  </a:lnTo>
                  <a:lnTo>
                    <a:pt x="326301" y="185674"/>
                  </a:lnTo>
                  <a:lnTo>
                    <a:pt x="352374" y="185674"/>
                  </a:lnTo>
                  <a:lnTo>
                    <a:pt x="352374" y="109347"/>
                  </a:lnTo>
                  <a:lnTo>
                    <a:pt x="420894" y="109347"/>
                  </a:lnTo>
                  <a:lnTo>
                    <a:pt x="418782" y="105028"/>
                  </a:lnTo>
                  <a:lnTo>
                    <a:pt x="425182" y="102600"/>
                  </a:lnTo>
                  <a:lnTo>
                    <a:pt x="430990" y="99504"/>
                  </a:lnTo>
                  <a:lnTo>
                    <a:pt x="436202" y="95742"/>
                  </a:lnTo>
                  <a:lnTo>
                    <a:pt x="440816" y="91313"/>
                  </a:lnTo>
                  <a:lnTo>
                    <a:pt x="444142" y="86995"/>
                  </a:lnTo>
                  <a:lnTo>
                    <a:pt x="352374" y="86995"/>
                  </a:lnTo>
                  <a:lnTo>
                    <a:pt x="352374" y="22860"/>
                  </a:lnTo>
                  <a:lnTo>
                    <a:pt x="446468" y="22860"/>
                  </a:lnTo>
                  <a:lnTo>
                    <a:pt x="444958" y="20058"/>
                  </a:lnTo>
                  <a:lnTo>
                    <a:pt x="437934" y="12700"/>
                  </a:lnTo>
                  <a:lnTo>
                    <a:pt x="428987" y="7125"/>
                  </a:lnTo>
                  <a:lnTo>
                    <a:pt x="418187" y="3159"/>
                  </a:lnTo>
                  <a:lnTo>
                    <a:pt x="405531" y="787"/>
                  </a:lnTo>
                  <a:lnTo>
                    <a:pt x="391020" y="0"/>
                  </a:lnTo>
                  <a:close/>
                </a:path>
                <a:path w="634365" h="186054">
                  <a:moveTo>
                    <a:pt x="420894" y="109347"/>
                  </a:moveTo>
                  <a:lnTo>
                    <a:pt x="393395" y="109347"/>
                  </a:lnTo>
                  <a:lnTo>
                    <a:pt x="431088" y="185674"/>
                  </a:lnTo>
                  <a:lnTo>
                    <a:pt x="458228" y="185674"/>
                  </a:lnTo>
                  <a:lnTo>
                    <a:pt x="420894" y="109347"/>
                  </a:lnTo>
                  <a:close/>
                </a:path>
                <a:path w="634365" h="186054">
                  <a:moveTo>
                    <a:pt x="446468" y="22860"/>
                  </a:moveTo>
                  <a:lnTo>
                    <a:pt x="391769" y="22860"/>
                  </a:lnTo>
                  <a:lnTo>
                    <a:pt x="400075" y="23334"/>
                  </a:lnTo>
                  <a:lnTo>
                    <a:pt x="407254" y="24749"/>
                  </a:lnTo>
                  <a:lnTo>
                    <a:pt x="413304" y="27092"/>
                  </a:lnTo>
                  <a:lnTo>
                    <a:pt x="418223" y="30352"/>
                  </a:lnTo>
                  <a:lnTo>
                    <a:pt x="424014" y="35305"/>
                  </a:lnTo>
                  <a:lnTo>
                    <a:pt x="426923" y="43307"/>
                  </a:lnTo>
                  <a:lnTo>
                    <a:pt x="426923" y="54101"/>
                  </a:lnTo>
                  <a:lnTo>
                    <a:pt x="426356" y="62555"/>
                  </a:lnTo>
                  <a:lnTo>
                    <a:pt x="424656" y="69627"/>
                  </a:lnTo>
                  <a:lnTo>
                    <a:pt x="421929" y="75104"/>
                  </a:lnTo>
                  <a:lnTo>
                    <a:pt x="421822" y="75318"/>
                  </a:lnTo>
                  <a:lnTo>
                    <a:pt x="391769" y="86995"/>
                  </a:lnTo>
                  <a:lnTo>
                    <a:pt x="444142" y="86995"/>
                  </a:lnTo>
                  <a:lnTo>
                    <a:pt x="446577" y="83833"/>
                  </a:lnTo>
                  <a:lnTo>
                    <a:pt x="450591" y="75318"/>
                  </a:lnTo>
                  <a:lnTo>
                    <a:pt x="450692" y="75104"/>
                  </a:lnTo>
                  <a:lnTo>
                    <a:pt x="453163" y="65113"/>
                  </a:lnTo>
                  <a:lnTo>
                    <a:pt x="453968" y="54101"/>
                  </a:lnTo>
                  <a:lnTo>
                    <a:pt x="453986" y="53848"/>
                  </a:lnTo>
                  <a:lnTo>
                    <a:pt x="452984" y="40632"/>
                  </a:lnTo>
                  <a:lnTo>
                    <a:pt x="449975" y="29368"/>
                  </a:lnTo>
                  <a:lnTo>
                    <a:pt x="4464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131" y="162305"/>
              <a:ext cx="3416223" cy="19824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9654" y="614526"/>
            <a:ext cx="6746240" cy="150177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1090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55" dirty="0">
                <a:latin typeface="Arial MT"/>
                <a:cs typeface="Arial MT"/>
              </a:rPr>
              <a:t>Negative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actions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need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to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identified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that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lead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to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85" dirty="0">
                <a:latin typeface="Arial MT"/>
                <a:cs typeface="Arial MT"/>
              </a:rPr>
              <a:t>damage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scenario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14" dirty="0">
                <a:latin typeface="Arial MT"/>
                <a:cs typeface="Arial MT"/>
              </a:rPr>
              <a:t>in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threat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85" dirty="0">
                <a:latin typeface="Arial MT"/>
                <a:cs typeface="Arial MT"/>
              </a:rPr>
              <a:t>scenario</a:t>
            </a:r>
            <a:endParaRPr sz="160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65" dirty="0">
                <a:latin typeface="Arial MT"/>
                <a:cs typeface="Arial MT"/>
              </a:rPr>
              <a:t>The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25" dirty="0">
                <a:latin typeface="Arial MT"/>
                <a:cs typeface="Arial MT"/>
              </a:rPr>
              <a:t>identification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of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threat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scenarios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30" dirty="0">
                <a:latin typeface="Arial MT"/>
                <a:cs typeface="Arial MT"/>
              </a:rPr>
              <a:t>Is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result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of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75" dirty="0">
                <a:latin typeface="Arial MT"/>
                <a:cs typeface="Arial MT"/>
              </a:rPr>
              <a:t>team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work,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not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by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single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person</a:t>
            </a:r>
            <a:endParaRPr sz="160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75" dirty="0">
                <a:latin typeface="Arial MT"/>
                <a:cs typeface="Arial MT"/>
              </a:rPr>
              <a:t>Uses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brainstorming-</a:t>
            </a:r>
            <a:r>
              <a:rPr sz="1600" spc="-170" dirty="0">
                <a:latin typeface="Arial MT"/>
                <a:cs typeface="Arial MT"/>
              </a:rPr>
              <a:t>based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approach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359" y="2091080"/>
            <a:ext cx="812800" cy="76327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1085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65" dirty="0">
                <a:latin typeface="Arial MT"/>
                <a:cs typeface="Arial MT"/>
              </a:rPr>
              <a:t>STRIDE</a:t>
            </a:r>
            <a:endParaRPr sz="160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spcBef>
                <a:spcPts val="980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355" dirty="0">
                <a:latin typeface="Arial MT"/>
                <a:cs typeface="Arial MT"/>
              </a:rPr>
              <a:t>…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7510" y="4530090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0805" marR="117475">
              <a:lnSpc>
                <a:spcPct val="100000"/>
              </a:lnSpc>
              <a:spcBef>
                <a:spcPts val="80"/>
              </a:spcBef>
            </a:pPr>
            <a:r>
              <a:rPr sz="1200" spc="-105" dirty="0">
                <a:latin typeface="Arial MT"/>
                <a:cs typeface="Arial MT"/>
              </a:rPr>
              <a:t>Front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95" dirty="0">
                <a:latin typeface="Arial MT"/>
                <a:cs typeface="Arial MT"/>
              </a:rPr>
              <a:t>collision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with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25" dirty="0">
                <a:latin typeface="Arial MT"/>
                <a:cs typeface="Arial MT"/>
              </a:rPr>
              <a:t>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14" dirty="0">
                <a:latin typeface="Arial MT"/>
                <a:cs typeface="Arial MT"/>
              </a:rPr>
              <a:t>narrow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stationary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object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20" dirty="0">
                <a:latin typeface="Arial MT"/>
                <a:cs typeface="Arial MT"/>
              </a:rPr>
              <a:t>caused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by </a:t>
            </a:r>
            <a:r>
              <a:rPr sz="1200" spc="-114" dirty="0">
                <a:latin typeface="Arial MT"/>
                <a:cs typeface="Arial MT"/>
              </a:rPr>
              <a:t>unintended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turning-</a:t>
            </a:r>
            <a:r>
              <a:rPr sz="1200" spc="-90" dirty="0">
                <a:latin typeface="Arial MT"/>
                <a:cs typeface="Arial MT"/>
              </a:rPr>
              <a:t>off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25" dirty="0">
                <a:latin typeface="Arial MT"/>
                <a:cs typeface="Arial MT"/>
              </a:rPr>
              <a:t>headlamp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during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night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driving </a:t>
            </a:r>
            <a:r>
              <a:rPr sz="1200" spc="-100" dirty="0">
                <a:latin typeface="Arial MT"/>
                <a:cs typeface="Arial MT"/>
              </a:rPr>
              <a:t>at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35" dirty="0">
                <a:latin typeface="Arial MT"/>
                <a:cs typeface="Arial MT"/>
              </a:rPr>
              <a:t>medium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speed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8001" y="5461253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89535" marR="203200">
              <a:lnSpc>
                <a:spcPct val="100000"/>
              </a:lnSpc>
              <a:spcBef>
                <a:spcPts val="805"/>
              </a:spcBef>
            </a:pPr>
            <a:r>
              <a:rPr sz="1200" spc="-114" dirty="0">
                <a:latin typeface="Arial MT"/>
                <a:cs typeface="Arial MT"/>
              </a:rPr>
              <a:t>Spoofing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70" dirty="0">
                <a:latin typeface="Arial MT"/>
                <a:cs typeface="Arial MT"/>
              </a:rPr>
              <a:t>:</a:t>
            </a:r>
            <a:r>
              <a:rPr sz="1200" spc="-9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Attacker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claims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25" dirty="0">
                <a:latin typeface="Arial MT"/>
                <a:cs typeface="Arial MT"/>
              </a:rPr>
              <a:t>be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20" dirty="0">
                <a:latin typeface="Arial MT"/>
                <a:cs typeface="Arial MT"/>
              </a:rPr>
              <a:t>body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control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60" dirty="0">
                <a:latin typeface="Arial MT"/>
                <a:cs typeface="Arial MT"/>
              </a:rPr>
              <a:t>ECU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75" dirty="0">
                <a:latin typeface="Arial MT"/>
                <a:cs typeface="Arial MT"/>
              </a:rPr>
              <a:t>and </a:t>
            </a:r>
            <a:r>
              <a:rPr sz="1200" spc="-120" dirty="0">
                <a:latin typeface="Arial MT"/>
                <a:cs typeface="Arial MT"/>
              </a:rPr>
              <a:t>sends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30" dirty="0">
                <a:latin typeface="Arial MT"/>
                <a:cs typeface="Arial MT"/>
              </a:rPr>
              <a:t>“Lamp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request”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signal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70170" y="5465826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endParaRPr sz="12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1200" spc="-135" dirty="0">
                <a:latin typeface="Arial MT"/>
                <a:cs typeface="Arial MT"/>
              </a:rPr>
              <a:t>Tampering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70" dirty="0">
                <a:latin typeface="Arial MT"/>
                <a:cs typeface="Arial MT"/>
              </a:rPr>
              <a:t>:</a:t>
            </a:r>
            <a:r>
              <a:rPr sz="1200" spc="-95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Attacker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modifies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30" dirty="0">
                <a:latin typeface="Arial MT"/>
                <a:cs typeface="Arial MT"/>
              </a:rPr>
              <a:t>“Lamp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on”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to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30" dirty="0">
                <a:latin typeface="Arial MT"/>
                <a:cs typeface="Arial MT"/>
              </a:rPr>
              <a:t>“Lamp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off”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6258" y="4250563"/>
            <a:ext cx="1233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70" dirty="0">
                <a:latin typeface="Arial"/>
                <a:cs typeface="Arial"/>
              </a:rPr>
              <a:t>Damage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20" dirty="0">
                <a:latin typeface="Arial"/>
                <a:cs typeface="Arial"/>
              </a:rPr>
              <a:t>scenario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504" y="5206746"/>
            <a:ext cx="1234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latin typeface="Arial"/>
                <a:cs typeface="Arial"/>
              </a:rPr>
              <a:t>Threat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35" dirty="0">
                <a:latin typeface="Arial"/>
                <a:cs typeface="Arial"/>
              </a:rPr>
              <a:t>scenario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93026" y="5206746"/>
            <a:ext cx="1234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latin typeface="Arial"/>
                <a:cs typeface="Arial"/>
              </a:rPr>
              <a:t>Threat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35" dirty="0">
                <a:latin typeface="Arial"/>
                <a:cs typeface="Arial"/>
              </a:rPr>
              <a:t>scenario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94204" y="5105400"/>
            <a:ext cx="4396740" cy="354965"/>
            <a:chOff x="2394204" y="5105400"/>
            <a:chExt cx="4396740" cy="354965"/>
          </a:xfrm>
        </p:grpSpPr>
        <p:sp>
          <p:nvSpPr>
            <p:cNvPr id="19" name="object 19"/>
            <p:cNvSpPr/>
            <p:nvPr/>
          </p:nvSpPr>
          <p:spPr>
            <a:xfrm>
              <a:off x="2432304" y="5330952"/>
              <a:ext cx="4320540" cy="0"/>
            </a:xfrm>
            <a:custGeom>
              <a:avLst/>
              <a:gdLst/>
              <a:ahLst/>
              <a:cxnLst/>
              <a:rect l="l" t="t" r="r" b="b"/>
              <a:pathLst>
                <a:path w="4320540">
                  <a:moveTo>
                    <a:pt x="0" y="0"/>
                  </a:moveTo>
                  <a:lnTo>
                    <a:pt x="43205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4204" y="5330952"/>
              <a:ext cx="76200" cy="1294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4744" y="5330952"/>
              <a:ext cx="76200" cy="12941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93336" y="5105400"/>
              <a:ext cx="0" cy="226060"/>
            </a:xfrm>
            <a:custGeom>
              <a:avLst/>
              <a:gdLst/>
              <a:ahLst/>
              <a:cxnLst/>
              <a:rect l="l" t="t" r="r" b="b"/>
              <a:pathLst>
                <a:path h="226060">
                  <a:moveTo>
                    <a:pt x="0" y="0"/>
                  </a:moveTo>
                  <a:lnTo>
                    <a:pt x="0" y="22593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913254" y="2282189"/>
          <a:ext cx="3437890" cy="1466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Threat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878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Description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87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100" b="1" spc="-10" dirty="0">
                          <a:solidFill>
                            <a:srgbClr val="0000CC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poofing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100" spc="-110" dirty="0">
                          <a:latin typeface="Arial MT"/>
                          <a:cs typeface="Arial MT"/>
                        </a:rPr>
                        <a:t>Pretending</a:t>
                      </a:r>
                      <a:r>
                        <a:rPr sz="11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5" dirty="0">
                          <a:latin typeface="Arial MT"/>
                          <a:cs typeface="Arial MT"/>
                        </a:rPr>
                        <a:t>false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identity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10" dirty="0">
                          <a:solidFill>
                            <a:srgbClr val="0000C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ampering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05" dirty="0">
                          <a:latin typeface="Arial MT"/>
                          <a:cs typeface="Arial MT"/>
                        </a:rPr>
                        <a:t>Manipulation</a:t>
                      </a:r>
                      <a:r>
                        <a:rPr sz="11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data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100" b="1" spc="-20" dirty="0">
                          <a:solidFill>
                            <a:srgbClr val="0000C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epudiation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100" spc="-120" dirty="0">
                          <a:latin typeface="Arial MT"/>
                          <a:cs typeface="Arial MT"/>
                        </a:rPr>
                        <a:t>Denying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14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illegal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action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100" dirty="0">
                          <a:solidFill>
                            <a:srgbClr val="0000CC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nformation</a:t>
                      </a:r>
                      <a:r>
                        <a:rPr sz="11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5" dirty="0">
                          <a:latin typeface="Arial MT"/>
                          <a:cs typeface="Arial MT"/>
                        </a:rPr>
                        <a:t>Disclosure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14" dirty="0">
                          <a:latin typeface="Arial MT"/>
                          <a:cs typeface="Arial MT"/>
                        </a:rPr>
                        <a:t>Revealing</a:t>
                      </a:r>
                      <a:r>
                        <a:rPr sz="11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5" dirty="0">
                          <a:latin typeface="Arial MT"/>
                          <a:cs typeface="Arial MT"/>
                        </a:rPr>
                        <a:t>sensitive</a:t>
                      </a:r>
                      <a:r>
                        <a:rPr sz="11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information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110" dirty="0">
                          <a:solidFill>
                            <a:srgbClr val="0000CC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100" spc="-110" dirty="0">
                          <a:latin typeface="Arial MT"/>
                          <a:cs typeface="Arial MT"/>
                        </a:rPr>
                        <a:t>enial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Service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20" dirty="0">
                          <a:latin typeface="Arial MT"/>
                          <a:cs typeface="Arial MT"/>
                        </a:rPr>
                        <a:t>Making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5" dirty="0">
                          <a:latin typeface="Arial MT"/>
                          <a:cs typeface="Arial MT"/>
                        </a:rPr>
                        <a:t>unavailable</a:t>
                      </a:r>
                      <a:r>
                        <a:rPr sz="11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75" dirty="0">
                          <a:latin typeface="Arial MT"/>
                          <a:cs typeface="Arial MT"/>
                        </a:rPr>
                        <a:t>its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5" dirty="0">
                          <a:latin typeface="Arial MT"/>
                          <a:cs typeface="Arial MT"/>
                        </a:rPr>
                        <a:t>intended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users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105" dirty="0">
                          <a:solidFill>
                            <a:srgbClr val="0000C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spc="-105" dirty="0">
                          <a:latin typeface="Arial MT"/>
                          <a:cs typeface="Arial MT"/>
                        </a:rPr>
                        <a:t>levation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1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Privileges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14" dirty="0">
                          <a:latin typeface="Arial MT"/>
                          <a:cs typeface="Arial MT"/>
                        </a:rPr>
                        <a:t>Perform</a:t>
                      </a:r>
                      <a:r>
                        <a:rPr sz="11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5" dirty="0">
                          <a:latin typeface="Arial MT"/>
                          <a:cs typeface="Arial MT"/>
                        </a:rPr>
                        <a:t>unauthorized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action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5464555" y="2432126"/>
            <a:ext cx="42291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60" dirty="0">
                <a:latin typeface="Arial MT"/>
                <a:cs typeface="Arial MT"/>
              </a:rPr>
              <a:t>STRIDE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130" dirty="0">
                <a:latin typeface="Arial MT"/>
                <a:cs typeface="Arial MT"/>
              </a:rPr>
              <a:t>helps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to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30" dirty="0">
                <a:latin typeface="Arial MT"/>
                <a:cs typeface="Arial MT"/>
              </a:rPr>
              <a:t>consider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multiple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threats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30" dirty="0">
                <a:latin typeface="Arial MT"/>
                <a:cs typeface="Arial MT"/>
              </a:rPr>
              <a:t>from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10" dirty="0">
                <a:latin typeface="Arial MT"/>
                <a:cs typeface="Arial MT"/>
              </a:rPr>
              <a:t>different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20" dirty="0">
                <a:latin typeface="Arial MT"/>
                <a:cs typeface="Arial MT"/>
              </a:rPr>
              <a:t>points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view.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64555" y="3072764"/>
            <a:ext cx="32397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60" dirty="0">
                <a:latin typeface="Arial MT"/>
                <a:cs typeface="Arial MT"/>
              </a:rPr>
              <a:t>STRIDE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0" dirty="0">
                <a:latin typeface="Arial MT"/>
                <a:cs typeface="Arial MT"/>
              </a:rPr>
              <a:t>is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45" dirty="0">
                <a:latin typeface="Arial MT"/>
                <a:cs typeface="Arial MT"/>
              </a:rPr>
              <a:t>based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50" dirty="0">
                <a:latin typeface="Arial MT"/>
                <a:cs typeface="Arial MT"/>
              </a:rPr>
              <a:t>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30" dirty="0">
                <a:latin typeface="Arial MT"/>
                <a:cs typeface="Arial MT"/>
              </a:rPr>
              <a:t>observation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45" dirty="0">
                <a:latin typeface="Arial MT"/>
                <a:cs typeface="Arial MT"/>
              </a:rPr>
              <a:t>and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90" dirty="0">
                <a:latin typeface="Arial MT"/>
                <a:cs typeface="Arial MT"/>
              </a:rPr>
              <a:t>experience.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Wingdings"/>
                <a:cs typeface="Wingdings"/>
              </a:rPr>
              <a:t>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25" dirty="0">
                <a:latin typeface="Arial MT"/>
                <a:cs typeface="Arial MT"/>
              </a:rPr>
              <a:t>Certain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14" dirty="0">
                <a:latin typeface="Arial MT"/>
                <a:cs typeface="Arial MT"/>
              </a:rPr>
              <a:t>threats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30" dirty="0">
                <a:latin typeface="Arial MT"/>
                <a:cs typeface="Arial MT"/>
              </a:rPr>
              <a:t>are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0" dirty="0">
                <a:latin typeface="Arial MT"/>
                <a:cs typeface="Arial MT"/>
              </a:rPr>
              <a:t>more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25" dirty="0">
                <a:latin typeface="Arial MT"/>
                <a:cs typeface="Arial MT"/>
              </a:rPr>
              <a:t>prevalent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35" dirty="0">
                <a:latin typeface="Arial MT"/>
                <a:cs typeface="Arial MT"/>
              </a:rPr>
              <a:t>than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70" dirty="0">
                <a:latin typeface="Arial MT"/>
                <a:cs typeface="Arial MT"/>
              </a:rPr>
              <a:t>others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1078" y="281813"/>
            <a:ext cx="1236726" cy="155701"/>
          </a:xfrm>
          <a:prstGeom prst="rect">
            <a:avLst/>
          </a:prstGeom>
        </p:spPr>
      </p:pic>
      <p:sp>
        <p:nvSpPr>
          <p:cNvPr id="27" name="Action Button: Go Home 2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97E66A39-6B17-4290-A162-4E0E0CACDF59}"/>
              </a:ext>
            </a:extLst>
          </p:cNvPr>
          <p:cNvSpPr/>
          <p:nvPr/>
        </p:nvSpPr>
        <p:spPr>
          <a:xfrm>
            <a:off x="9523134" y="553296"/>
            <a:ext cx="361528" cy="332061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7764" y="19811"/>
            <a:ext cx="1455420" cy="250190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LGE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Internal</a:t>
            </a:r>
            <a:r>
              <a:rPr sz="1000" spc="-4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Use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Only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0031" y="6452614"/>
            <a:ext cx="484631" cy="390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115" y="6416517"/>
            <a:ext cx="530273" cy="26269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9906000" cy="1158240"/>
            <a:chOff x="0" y="0"/>
            <a:chExt cx="9906000" cy="11582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906000" cy="1158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627" y="171830"/>
              <a:ext cx="634365" cy="186055"/>
            </a:xfrm>
            <a:custGeom>
              <a:avLst/>
              <a:gdLst/>
              <a:ahLst/>
              <a:cxnLst/>
              <a:rect l="l" t="t" r="r" b="b"/>
              <a:pathLst>
                <a:path w="634365" h="186054">
                  <a:moveTo>
                    <a:pt x="566801" y="0"/>
                  </a:moveTo>
                  <a:lnTo>
                    <a:pt x="532142" y="0"/>
                  </a:lnTo>
                  <a:lnTo>
                    <a:pt x="465543" y="185674"/>
                  </a:lnTo>
                  <a:lnTo>
                    <a:pt x="492607" y="185674"/>
                  </a:lnTo>
                  <a:lnTo>
                    <a:pt x="511327" y="132842"/>
                  </a:lnTo>
                  <a:lnTo>
                    <a:pt x="615003" y="132842"/>
                  </a:lnTo>
                  <a:lnTo>
                    <a:pt x="606662" y="109854"/>
                  </a:lnTo>
                  <a:lnTo>
                    <a:pt x="518071" y="109854"/>
                  </a:lnTo>
                  <a:lnTo>
                    <a:pt x="549224" y="23622"/>
                  </a:lnTo>
                  <a:lnTo>
                    <a:pt x="575372" y="23622"/>
                  </a:lnTo>
                  <a:lnTo>
                    <a:pt x="566801" y="0"/>
                  </a:lnTo>
                  <a:close/>
                </a:path>
                <a:path w="634365" h="186054">
                  <a:moveTo>
                    <a:pt x="615003" y="132842"/>
                  </a:moveTo>
                  <a:lnTo>
                    <a:pt x="587616" y="132842"/>
                  </a:lnTo>
                  <a:lnTo>
                    <a:pt x="606844" y="185674"/>
                  </a:lnTo>
                  <a:lnTo>
                    <a:pt x="634174" y="185674"/>
                  </a:lnTo>
                  <a:lnTo>
                    <a:pt x="615003" y="132842"/>
                  </a:lnTo>
                  <a:close/>
                </a:path>
                <a:path w="634365" h="186054">
                  <a:moveTo>
                    <a:pt x="575372" y="23622"/>
                  </a:moveTo>
                  <a:lnTo>
                    <a:pt x="549224" y="23622"/>
                  </a:lnTo>
                  <a:lnTo>
                    <a:pt x="580644" y="109854"/>
                  </a:lnTo>
                  <a:lnTo>
                    <a:pt x="606662" y="109854"/>
                  </a:lnTo>
                  <a:lnTo>
                    <a:pt x="575372" y="23622"/>
                  </a:lnTo>
                  <a:close/>
                </a:path>
                <a:path w="634365" h="186054">
                  <a:moveTo>
                    <a:pt x="83235" y="22860"/>
                  </a:moveTo>
                  <a:lnTo>
                    <a:pt x="57188" y="22860"/>
                  </a:lnTo>
                  <a:lnTo>
                    <a:pt x="57188" y="185674"/>
                  </a:lnTo>
                  <a:lnTo>
                    <a:pt x="83235" y="185674"/>
                  </a:lnTo>
                  <a:lnTo>
                    <a:pt x="83235" y="22860"/>
                  </a:lnTo>
                  <a:close/>
                </a:path>
                <a:path w="634365" h="186054">
                  <a:moveTo>
                    <a:pt x="240665" y="0"/>
                  </a:moveTo>
                  <a:lnTo>
                    <a:pt x="206006" y="0"/>
                  </a:lnTo>
                  <a:lnTo>
                    <a:pt x="139407" y="185674"/>
                  </a:lnTo>
                  <a:lnTo>
                    <a:pt x="166471" y="185674"/>
                  </a:lnTo>
                  <a:lnTo>
                    <a:pt x="185191" y="132842"/>
                  </a:lnTo>
                  <a:lnTo>
                    <a:pt x="288867" y="132842"/>
                  </a:lnTo>
                  <a:lnTo>
                    <a:pt x="280526" y="109854"/>
                  </a:lnTo>
                  <a:lnTo>
                    <a:pt x="191935" y="109854"/>
                  </a:lnTo>
                  <a:lnTo>
                    <a:pt x="223088" y="23622"/>
                  </a:lnTo>
                  <a:lnTo>
                    <a:pt x="249236" y="23622"/>
                  </a:lnTo>
                  <a:lnTo>
                    <a:pt x="240665" y="0"/>
                  </a:lnTo>
                  <a:close/>
                </a:path>
                <a:path w="634365" h="186054">
                  <a:moveTo>
                    <a:pt x="288867" y="132842"/>
                  </a:moveTo>
                  <a:lnTo>
                    <a:pt x="261480" y="132842"/>
                  </a:lnTo>
                  <a:lnTo>
                    <a:pt x="280708" y="185674"/>
                  </a:lnTo>
                  <a:lnTo>
                    <a:pt x="308038" y="185674"/>
                  </a:lnTo>
                  <a:lnTo>
                    <a:pt x="288867" y="132842"/>
                  </a:lnTo>
                  <a:close/>
                </a:path>
                <a:path w="634365" h="186054">
                  <a:moveTo>
                    <a:pt x="249236" y="23622"/>
                  </a:moveTo>
                  <a:lnTo>
                    <a:pt x="223088" y="23622"/>
                  </a:lnTo>
                  <a:lnTo>
                    <a:pt x="254508" y="109854"/>
                  </a:lnTo>
                  <a:lnTo>
                    <a:pt x="280526" y="109854"/>
                  </a:lnTo>
                  <a:lnTo>
                    <a:pt x="249236" y="23622"/>
                  </a:lnTo>
                  <a:close/>
                </a:path>
                <a:path w="634365" h="186054">
                  <a:moveTo>
                    <a:pt x="140423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40423" y="22860"/>
                  </a:lnTo>
                  <a:lnTo>
                    <a:pt x="140423" y="0"/>
                  </a:lnTo>
                  <a:close/>
                </a:path>
                <a:path w="634365" h="186054">
                  <a:moveTo>
                    <a:pt x="391020" y="0"/>
                  </a:moveTo>
                  <a:lnTo>
                    <a:pt x="326301" y="0"/>
                  </a:lnTo>
                  <a:lnTo>
                    <a:pt x="326301" y="185674"/>
                  </a:lnTo>
                  <a:lnTo>
                    <a:pt x="352374" y="185674"/>
                  </a:lnTo>
                  <a:lnTo>
                    <a:pt x="352374" y="109347"/>
                  </a:lnTo>
                  <a:lnTo>
                    <a:pt x="420894" y="109347"/>
                  </a:lnTo>
                  <a:lnTo>
                    <a:pt x="418782" y="105028"/>
                  </a:lnTo>
                  <a:lnTo>
                    <a:pt x="425182" y="102600"/>
                  </a:lnTo>
                  <a:lnTo>
                    <a:pt x="430990" y="99504"/>
                  </a:lnTo>
                  <a:lnTo>
                    <a:pt x="436202" y="95742"/>
                  </a:lnTo>
                  <a:lnTo>
                    <a:pt x="440816" y="91313"/>
                  </a:lnTo>
                  <a:lnTo>
                    <a:pt x="444142" y="86995"/>
                  </a:lnTo>
                  <a:lnTo>
                    <a:pt x="352374" y="86995"/>
                  </a:lnTo>
                  <a:lnTo>
                    <a:pt x="352374" y="22860"/>
                  </a:lnTo>
                  <a:lnTo>
                    <a:pt x="446468" y="22860"/>
                  </a:lnTo>
                  <a:lnTo>
                    <a:pt x="444958" y="20058"/>
                  </a:lnTo>
                  <a:lnTo>
                    <a:pt x="437934" y="12700"/>
                  </a:lnTo>
                  <a:lnTo>
                    <a:pt x="428987" y="7125"/>
                  </a:lnTo>
                  <a:lnTo>
                    <a:pt x="418187" y="3159"/>
                  </a:lnTo>
                  <a:lnTo>
                    <a:pt x="405531" y="787"/>
                  </a:lnTo>
                  <a:lnTo>
                    <a:pt x="391020" y="0"/>
                  </a:lnTo>
                  <a:close/>
                </a:path>
                <a:path w="634365" h="186054">
                  <a:moveTo>
                    <a:pt x="420894" y="109347"/>
                  </a:moveTo>
                  <a:lnTo>
                    <a:pt x="393395" y="109347"/>
                  </a:lnTo>
                  <a:lnTo>
                    <a:pt x="431088" y="185674"/>
                  </a:lnTo>
                  <a:lnTo>
                    <a:pt x="458228" y="185674"/>
                  </a:lnTo>
                  <a:lnTo>
                    <a:pt x="420894" y="109347"/>
                  </a:lnTo>
                  <a:close/>
                </a:path>
                <a:path w="634365" h="186054">
                  <a:moveTo>
                    <a:pt x="446468" y="22860"/>
                  </a:moveTo>
                  <a:lnTo>
                    <a:pt x="391769" y="22860"/>
                  </a:lnTo>
                  <a:lnTo>
                    <a:pt x="400075" y="23334"/>
                  </a:lnTo>
                  <a:lnTo>
                    <a:pt x="407254" y="24749"/>
                  </a:lnTo>
                  <a:lnTo>
                    <a:pt x="413304" y="27092"/>
                  </a:lnTo>
                  <a:lnTo>
                    <a:pt x="418223" y="30352"/>
                  </a:lnTo>
                  <a:lnTo>
                    <a:pt x="424014" y="35305"/>
                  </a:lnTo>
                  <a:lnTo>
                    <a:pt x="426923" y="43307"/>
                  </a:lnTo>
                  <a:lnTo>
                    <a:pt x="426923" y="54101"/>
                  </a:lnTo>
                  <a:lnTo>
                    <a:pt x="426356" y="62555"/>
                  </a:lnTo>
                  <a:lnTo>
                    <a:pt x="424656" y="69627"/>
                  </a:lnTo>
                  <a:lnTo>
                    <a:pt x="421929" y="75104"/>
                  </a:lnTo>
                  <a:lnTo>
                    <a:pt x="421822" y="75318"/>
                  </a:lnTo>
                  <a:lnTo>
                    <a:pt x="391769" y="86995"/>
                  </a:lnTo>
                  <a:lnTo>
                    <a:pt x="444142" y="86995"/>
                  </a:lnTo>
                  <a:lnTo>
                    <a:pt x="446577" y="83833"/>
                  </a:lnTo>
                  <a:lnTo>
                    <a:pt x="450591" y="75318"/>
                  </a:lnTo>
                  <a:lnTo>
                    <a:pt x="450692" y="75104"/>
                  </a:lnTo>
                  <a:lnTo>
                    <a:pt x="453163" y="65113"/>
                  </a:lnTo>
                  <a:lnTo>
                    <a:pt x="453968" y="54101"/>
                  </a:lnTo>
                  <a:lnTo>
                    <a:pt x="453986" y="53848"/>
                  </a:lnTo>
                  <a:lnTo>
                    <a:pt x="452984" y="40632"/>
                  </a:lnTo>
                  <a:lnTo>
                    <a:pt x="449975" y="29368"/>
                  </a:lnTo>
                  <a:lnTo>
                    <a:pt x="4464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131" y="162305"/>
              <a:ext cx="2442641" cy="2540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9654" y="740486"/>
            <a:ext cx="5255895" cy="868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35" dirty="0">
                <a:latin typeface="Arial MT"/>
                <a:cs typeface="Arial MT"/>
              </a:rPr>
              <a:t>Identifying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steps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25" dirty="0">
                <a:latin typeface="Arial MT"/>
                <a:cs typeface="Arial MT"/>
              </a:rPr>
              <a:t>for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execution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of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threat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scenario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(=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attack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60" dirty="0">
                <a:latin typeface="Arial MT"/>
                <a:cs typeface="Arial MT"/>
              </a:rPr>
              <a:t>path)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600">
              <a:latin typeface="Arial MT"/>
              <a:cs typeface="Arial MT"/>
            </a:endParaRPr>
          </a:p>
          <a:p>
            <a:pPr marL="3164840">
              <a:lnSpc>
                <a:spcPct val="100000"/>
              </a:lnSpc>
            </a:pPr>
            <a:r>
              <a:rPr sz="1400" b="1" spc="-135" dirty="0">
                <a:latin typeface="Arial"/>
                <a:cs typeface="Arial"/>
              </a:rPr>
              <a:t>Threat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35" dirty="0">
                <a:latin typeface="Arial"/>
                <a:cs typeface="Arial"/>
              </a:rPr>
              <a:t>scenario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97173" y="1625346"/>
            <a:ext cx="3313429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91440" marR="203200">
              <a:lnSpc>
                <a:spcPct val="100000"/>
              </a:lnSpc>
              <a:spcBef>
                <a:spcPts val="795"/>
              </a:spcBef>
            </a:pPr>
            <a:r>
              <a:rPr sz="1200" spc="-114" dirty="0">
                <a:latin typeface="Arial MT"/>
                <a:cs typeface="Arial MT"/>
              </a:rPr>
              <a:t>Spoofing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70" dirty="0">
                <a:latin typeface="Arial MT"/>
                <a:cs typeface="Arial MT"/>
              </a:rPr>
              <a:t>:</a:t>
            </a:r>
            <a:r>
              <a:rPr sz="1200" spc="-9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Attacker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claims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25" dirty="0">
                <a:latin typeface="Arial MT"/>
                <a:cs typeface="Arial MT"/>
              </a:rPr>
              <a:t>be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20" dirty="0">
                <a:latin typeface="Arial MT"/>
                <a:cs typeface="Arial MT"/>
              </a:rPr>
              <a:t>body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control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60" dirty="0">
                <a:latin typeface="Arial MT"/>
                <a:cs typeface="Arial MT"/>
              </a:rPr>
              <a:t>ECU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75" dirty="0">
                <a:latin typeface="Arial MT"/>
                <a:cs typeface="Arial MT"/>
              </a:rPr>
              <a:t>and </a:t>
            </a:r>
            <a:r>
              <a:rPr sz="1200" spc="-120" dirty="0">
                <a:latin typeface="Arial MT"/>
                <a:cs typeface="Arial MT"/>
              </a:rPr>
              <a:t>sends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30" dirty="0">
                <a:latin typeface="Arial MT"/>
                <a:cs typeface="Arial MT"/>
              </a:rPr>
              <a:t>“Lamp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request”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signal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558" y="2561082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90170" marR="356870">
              <a:lnSpc>
                <a:spcPct val="100000"/>
              </a:lnSpc>
              <a:spcBef>
                <a:spcPts val="800"/>
              </a:spcBef>
            </a:pPr>
            <a:r>
              <a:rPr sz="1200" spc="-110" dirty="0">
                <a:latin typeface="Arial MT"/>
                <a:cs typeface="Arial MT"/>
              </a:rPr>
              <a:t>Attacker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25" dirty="0">
                <a:latin typeface="Arial MT"/>
                <a:cs typeface="Arial MT"/>
              </a:rPr>
              <a:t>compromises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navigation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60" dirty="0">
                <a:latin typeface="Arial MT"/>
                <a:cs typeface="Arial MT"/>
              </a:rPr>
              <a:t>ECU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14" dirty="0">
                <a:latin typeface="Arial MT"/>
                <a:cs typeface="Arial MT"/>
              </a:rPr>
              <a:t>from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70" dirty="0">
                <a:latin typeface="Arial MT"/>
                <a:cs typeface="Arial MT"/>
              </a:rPr>
              <a:t>cellular </a:t>
            </a:r>
            <a:r>
              <a:rPr sz="1200" spc="-10" dirty="0">
                <a:latin typeface="Arial MT"/>
                <a:cs typeface="Arial MT"/>
              </a:rPr>
              <a:t>interface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365" y="1718005"/>
            <a:ext cx="2807335" cy="827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5"/>
              </a:spcBef>
            </a:pPr>
            <a:r>
              <a:rPr sz="1400" b="1" spc="-150" dirty="0">
                <a:solidFill>
                  <a:srgbClr val="0000CC"/>
                </a:solidFill>
                <a:latin typeface="Arial"/>
                <a:cs typeface="Arial"/>
              </a:rPr>
              <a:t>Necessary</a:t>
            </a:r>
            <a:r>
              <a:rPr sz="1400" b="1" spc="-4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130" dirty="0">
                <a:solidFill>
                  <a:srgbClr val="0000CC"/>
                </a:solidFill>
                <a:latin typeface="Arial"/>
                <a:cs typeface="Arial"/>
              </a:rPr>
              <a:t>actions</a:t>
            </a:r>
            <a:r>
              <a:rPr sz="1400" b="1" spc="-6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114" dirty="0">
                <a:solidFill>
                  <a:srgbClr val="0000CC"/>
                </a:solidFill>
                <a:latin typeface="Arial"/>
                <a:cs typeface="Arial"/>
              </a:rPr>
              <a:t>for</a:t>
            </a:r>
            <a:r>
              <a:rPr sz="1400" b="1" spc="-5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145" dirty="0">
                <a:solidFill>
                  <a:srgbClr val="0000CC"/>
                </a:solidFill>
                <a:latin typeface="Arial"/>
                <a:cs typeface="Arial"/>
              </a:rPr>
              <a:t>a</a:t>
            </a:r>
            <a:r>
              <a:rPr sz="1400" b="1" spc="-6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120" dirty="0">
                <a:solidFill>
                  <a:srgbClr val="0000CC"/>
                </a:solidFill>
                <a:latin typeface="Arial"/>
                <a:cs typeface="Arial"/>
              </a:rPr>
              <a:t>threat</a:t>
            </a:r>
            <a:r>
              <a:rPr sz="1400" b="1" spc="-4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0000CC"/>
                </a:solidFill>
                <a:latin typeface="Arial"/>
                <a:cs typeface="Arial"/>
              </a:rPr>
              <a:t>scenario</a:t>
            </a:r>
            <a:endParaRPr sz="14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</a:pPr>
            <a:r>
              <a:rPr sz="1400" b="1" spc="-125" dirty="0">
                <a:solidFill>
                  <a:srgbClr val="0000CC"/>
                </a:solidFill>
                <a:latin typeface="Arial"/>
                <a:cs typeface="Arial"/>
              </a:rPr>
              <a:t>to</a:t>
            </a:r>
            <a:r>
              <a:rPr sz="1400" b="1" spc="-4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165" dirty="0">
                <a:solidFill>
                  <a:srgbClr val="0000CC"/>
                </a:solidFill>
                <a:latin typeface="Arial"/>
                <a:cs typeface="Arial"/>
              </a:rPr>
              <a:t>become</a:t>
            </a:r>
            <a:r>
              <a:rPr sz="1400" b="1" spc="-7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000CC"/>
                </a:solidFill>
                <a:latin typeface="Arial"/>
                <a:cs typeface="Arial"/>
              </a:rPr>
              <a:t>real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1400" b="1" spc="-135" dirty="0">
                <a:latin typeface="Arial"/>
                <a:cs typeface="Arial"/>
              </a:rPr>
              <a:t>Attack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40" dirty="0">
                <a:latin typeface="Arial"/>
                <a:cs typeface="Arial"/>
              </a:rPr>
              <a:t>Path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1a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558" y="3573017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90170" marR="434340">
              <a:lnSpc>
                <a:spcPct val="100000"/>
              </a:lnSpc>
              <a:spcBef>
                <a:spcPts val="810"/>
              </a:spcBef>
            </a:pPr>
            <a:r>
              <a:rPr sz="1200" spc="-130" dirty="0">
                <a:latin typeface="Arial MT"/>
                <a:cs typeface="Arial MT"/>
              </a:rPr>
              <a:t>Compromised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navigation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60" dirty="0">
                <a:latin typeface="Arial MT"/>
                <a:cs typeface="Arial MT"/>
              </a:rPr>
              <a:t>ECU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transmits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90" dirty="0">
                <a:latin typeface="Arial MT"/>
                <a:cs typeface="Arial MT"/>
              </a:rPr>
              <a:t>malicious </a:t>
            </a:r>
            <a:r>
              <a:rPr sz="1200" spc="-100" dirty="0">
                <a:latin typeface="Arial MT"/>
                <a:cs typeface="Arial MT"/>
              </a:rPr>
              <a:t>control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signals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365" y="3319017"/>
            <a:ext cx="10394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35" dirty="0">
                <a:latin typeface="Arial"/>
                <a:cs typeface="Arial"/>
              </a:rPr>
              <a:t>Attack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40" dirty="0">
                <a:latin typeface="Arial"/>
                <a:cs typeface="Arial"/>
              </a:rPr>
              <a:t>Path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95" dirty="0">
                <a:latin typeface="Arial"/>
                <a:cs typeface="Arial"/>
              </a:rPr>
              <a:t>1b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3558" y="4586478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0170" marR="414020">
              <a:lnSpc>
                <a:spcPct val="100000"/>
              </a:lnSpc>
              <a:spcBef>
                <a:spcPts val="805"/>
              </a:spcBef>
            </a:pPr>
            <a:r>
              <a:rPr sz="1200" spc="-130" dirty="0">
                <a:latin typeface="Arial MT"/>
                <a:cs typeface="Arial MT"/>
              </a:rPr>
              <a:t>Gateway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60" dirty="0">
                <a:latin typeface="Arial MT"/>
                <a:cs typeface="Arial MT"/>
              </a:rPr>
              <a:t>ECU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forwards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malicious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signals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95" dirty="0">
                <a:latin typeface="Arial MT"/>
                <a:cs typeface="Arial MT"/>
              </a:rPr>
              <a:t>power </a:t>
            </a:r>
            <a:r>
              <a:rPr sz="1200" spc="-110" dirty="0">
                <a:latin typeface="Arial MT"/>
                <a:cs typeface="Arial MT"/>
              </a:rPr>
              <a:t>switch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actuator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365" y="4332223"/>
            <a:ext cx="10312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latin typeface="Arial"/>
                <a:cs typeface="Arial"/>
              </a:rPr>
              <a:t>Attack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40" dirty="0">
                <a:latin typeface="Arial"/>
                <a:cs typeface="Arial"/>
              </a:rPr>
              <a:t>Path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90" dirty="0">
                <a:latin typeface="Arial"/>
                <a:cs typeface="Arial"/>
              </a:rPr>
              <a:t>1c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558" y="5618226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endParaRPr sz="120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sz="1200" spc="-110" dirty="0">
                <a:latin typeface="Arial MT"/>
                <a:cs typeface="Arial MT"/>
              </a:rPr>
              <a:t>Malicious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signals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spoof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the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30" dirty="0">
                <a:latin typeface="Arial MT"/>
                <a:cs typeface="Arial MT"/>
              </a:rPr>
              <a:t>lamp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request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(OFF)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365" y="5363336"/>
            <a:ext cx="10394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5" dirty="0">
                <a:latin typeface="Arial"/>
                <a:cs typeface="Arial"/>
              </a:rPr>
              <a:t>Attack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40" dirty="0">
                <a:latin typeface="Arial"/>
                <a:cs typeface="Arial"/>
              </a:rPr>
              <a:t>Path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95" dirty="0">
                <a:latin typeface="Arial"/>
                <a:cs typeface="Arial"/>
              </a:rPr>
              <a:t>1d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84447" y="2200655"/>
            <a:ext cx="1374775" cy="686435"/>
          </a:xfrm>
          <a:custGeom>
            <a:avLst/>
            <a:gdLst/>
            <a:ahLst/>
            <a:cxnLst/>
            <a:rect l="l" t="t" r="r" b="b"/>
            <a:pathLst>
              <a:path w="1374775" h="686435">
                <a:moveTo>
                  <a:pt x="76200" y="609981"/>
                </a:moveTo>
                <a:lnTo>
                  <a:pt x="0" y="648081"/>
                </a:lnTo>
                <a:lnTo>
                  <a:pt x="76200" y="686181"/>
                </a:lnTo>
                <a:lnTo>
                  <a:pt x="76200" y="654431"/>
                </a:lnTo>
                <a:lnTo>
                  <a:pt x="63500" y="654431"/>
                </a:lnTo>
                <a:lnTo>
                  <a:pt x="63500" y="641731"/>
                </a:lnTo>
                <a:lnTo>
                  <a:pt x="76200" y="641731"/>
                </a:lnTo>
                <a:lnTo>
                  <a:pt x="76200" y="609981"/>
                </a:lnTo>
                <a:close/>
              </a:path>
              <a:path w="1374775" h="686435">
                <a:moveTo>
                  <a:pt x="76200" y="641731"/>
                </a:moveTo>
                <a:lnTo>
                  <a:pt x="63500" y="641731"/>
                </a:lnTo>
                <a:lnTo>
                  <a:pt x="63500" y="654431"/>
                </a:lnTo>
                <a:lnTo>
                  <a:pt x="76200" y="654431"/>
                </a:lnTo>
                <a:lnTo>
                  <a:pt x="76200" y="641731"/>
                </a:lnTo>
                <a:close/>
              </a:path>
              <a:path w="1374775" h="686435">
                <a:moveTo>
                  <a:pt x="1361821" y="641731"/>
                </a:moveTo>
                <a:lnTo>
                  <a:pt x="76200" y="641731"/>
                </a:lnTo>
                <a:lnTo>
                  <a:pt x="76200" y="654431"/>
                </a:lnTo>
                <a:lnTo>
                  <a:pt x="1371600" y="654431"/>
                </a:lnTo>
                <a:lnTo>
                  <a:pt x="1374521" y="651637"/>
                </a:lnTo>
                <a:lnTo>
                  <a:pt x="1374521" y="648081"/>
                </a:lnTo>
                <a:lnTo>
                  <a:pt x="1361821" y="648081"/>
                </a:lnTo>
                <a:lnTo>
                  <a:pt x="1361821" y="641731"/>
                </a:lnTo>
                <a:close/>
              </a:path>
              <a:path w="1374775" h="686435">
                <a:moveTo>
                  <a:pt x="1374521" y="0"/>
                </a:moveTo>
                <a:lnTo>
                  <a:pt x="1361821" y="0"/>
                </a:lnTo>
                <a:lnTo>
                  <a:pt x="1361821" y="648081"/>
                </a:lnTo>
                <a:lnTo>
                  <a:pt x="1368171" y="641731"/>
                </a:lnTo>
                <a:lnTo>
                  <a:pt x="1374521" y="641731"/>
                </a:lnTo>
                <a:lnTo>
                  <a:pt x="1374521" y="0"/>
                </a:lnTo>
                <a:close/>
              </a:path>
              <a:path w="1374775" h="686435">
                <a:moveTo>
                  <a:pt x="1374521" y="641731"/>
                </a:moveTo>
                <a:lnTo>
                  <a:pt x="1368171" y="641731"/>
                </a:lnTo>
                <a:lnTo>
                  <a:pt x="1361821" y="648081"/>
                </a:lnTo>
                <a:lnTo>
                  <a:pt x="1374521" y="648081"/>
                </a:lnTo>
                <a:lnTo>
                  <a:pt x="1374521" y="6417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91283" y="3136392"/>
            <a:ext cx="76200" cy="436880"/>
          </a:xfrm>
          <a:custGeom>
            <a:avLst/>
            <a:gdLst/>
            <a:ahLst/>
            <a:cxnLst/>
            <a:rect l="l" t="t" r="r" b="b"/>
            <a:pathLst>
              <a:path w="76200" h="436879">
                <a:moveTo>
                  <a:pt x="31750" y="360553"/>
                </a:moveTo>
                <a:lnTo>
                  <a:pt x="0" y="360553"/>
                </a:lnTo>
                <a:lnTo>
                  <a:pt x="38100" y="436753"/>
                </a:lnTo>
                <a:lnTo>
                  <a:pt x="69850" y="373253"/>
                </a:lnTo>
                <a:lnTo>
                  <a:pt x="31750" y="373253"/>
                </a:lnTo>
                <a:lnTo>
                  <a:pt x="31750" y="360553"/>
                </a:lnTo>
                <a:close/>
              </a:path>
              <a:path w="76200" h="436879">
                <a:moveTo>
                  <a:pt x="44450" y="0"/>
                </a:moveTo>
                <a:lnTo>
                  <a:pt x="31750" y="0"/>
                </a:lnTo>
                <a:lnTo>
                  <a:pt x="31750" y="373253"/>
                </a:lnTo>
                <a:lnTo>
                  <a:pt x="44450" y="373253"/>
                </a:lnTo>
                <a:lnTo>
                  <a:pt x="44450" y="0"/>
                </a:lnTo>
                <a:close/>
              </a:path>
              <a:path w="76200" h="436879">
                <a:moveTo>
                  <a:pt x="76200" y="360553"/>
                </a:moveTo>
                <a:lnTo>
                  <a:pt x="44450" y="360553"/>
                </a:lnTo>
                <a:lnTo>
                  <a:pt x="44450" y="373253"/>
                </a:lnTo>
                <a:lnTo>
                  <a:pt x="69850" y="373253"/>
                </a:lnTo>
                <a:lnTo>
                  <a:pt x="76200" y="3605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91283" y="4148328"/>
            <a:ext cx="76200" cy="436880"/>
          </a:xfrm>
          <a:custGeom>
            <a:avLst/>
            <a:gdLst/>
            <a:ahLst/>
            <a:cxnLst/>
            <a:rect l="l" t="t" r="r" b="b"/>
            <a:pathLst>
              <a:path w="76200" h="436879">
                <a:moveTo>
                  <a:pt x="31750" y="360553"/>
                </a:moveTo>
                <a:lnTo>
                  <a:pt x="0" y="360553"/>
                </a:lnTo>
                <a:lnTo>
                  <a:pt x="38100" y="436753"/>
                </a:lnTo>
                <a:lnTo>
                  <a:pt x="69850" y="373253"/>
                </a:lnTo>
                <a:lnTo>
                  <a:pt x="31750" y="373253"/>
                </a:lnTo>
                <a:lnTo>
                  <a:pt x="31750" y="360553"/>
                </a:lnTo>
                <a:close/>
              </a:path>
              <a:path w="76200" h="436879">
                <a:moveTo>
                  <a:pt x="44450" y="0"/>
                </a:moveTo>
                <a:lnTo>
                  <a:pt x="31750" y="0"/>
                </a:lnTo>
                <a:lnTo>
                  <a:pt x="31750" y="373253"/>
                </a:lnTo>
                <a:lnTo>
                  <a:pt x="44450" y="373253"/>
                </a:lnTo>
                <a:lnTo>
                  <a:pt x="44450" y="0"/>
                </a:lnTo>
                <a:close/>
              </a:path>
              <a:path w="76200" h="436879">
                <a:moveTo>
                  <a:pt x="76200" y="360553"/>
                </a:moveTo>
                <a:lnTo>
                  <a:pt x="44450" y="360553"/>
                </a:lnTo>
                <a:lnTo>
                  <a:pt x="44450" y="373253"/>
                </a:lnTo>
                <a:lnTo>
                  <a:pt x="69850" y="373253"/>
                </a:lnTo>
                <a:lnTo>
                  <a:pt x="76200" y="3605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1283" y="5161788"/>
            <a:ext cx="76200" cy="436880"/>
          </a:xfrm>
          <a:custGeom>
            <a:avLst/>
            <a:gdLst/>
            <a:ahLst/>
            <a:cxnLst/>
            <a:rect l="l" t="t" r="r" b="b"/>
            <a:pathLst>
              <a:path w="76200" h="436879">
                <a:moveTo>
                  <a:pt x="31750" y="360553"/>
                </a:moveTo>
                <a:lnTo>
                  <a:pt x="0" y="360553"/>
                </a:lnTo>
                <a:lnTo>
                  <a:pt x="38100" y="436803"/>
                </a:lnTo>
                <a:lnTo>
                  <a:pt x="69854" y="373253"/>
                </a:lnTo>
                <a:lnTo>
                  <a:pt x="31750" y="373253"/>
                </a:lnTo>
                <a:lnTo>
                  <a:pt x="31750" y="360553"/>
                </a:lnTo>
                <a:close/>
              </a:path>
              <a:path w="76200" h="436879">
                <a:moveTo>
                  <a:pt x="44450" y="0"/>
                </a:moveTo>
                <a:lnTo>
                  <a:pt x="31750" y="0"/>
                </a:lnTo>
                <a:lnTo>
                  <a:pt x="31750" y="373253"/>
                </a:lnTo>
                <a:lnTo>
                  <a:pt x="44450" y="373253"/>
                </a:lnTo>
                <a:lnTo>
                  <a:pt x="44450" y="0"/>
                </a:lnTo>
                <a:close/>
              </a:path>
              <a:path w="76200" h="436879">
                <a:moveTo>
                  <a:pt x="76200" y="360553"/>
                </a:moveTo>
                <a:lnTo>
                  <a:pt x="44450" y="360553"/>
                </a:lnTo>
                <a:lnTo>
                  <a:pt x="44450" y="373253"/>
                </a:lnTo>
                <a:lnTo>
                  <a:pt x="69854" y="373253"/>
                </a:lnTo>
                <a:lnTo>
                  <a:pt x="76200" y="3605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04431" y="3429000"/>
            <a:ext cx="935990" cy="360045"/>
          </a:xfrm>
          <a:custGeom>
            <a:avLst/>
            <a:gdLst/>
            <a:ahLst/>
            <a:cxnLst/>
            <a:rect l="l" t="t" r="r" b="b"/>
            <a:pathLst>
              <a:path w="935990" h="360045">
                <a:moveTo>
                  <a:pt x="875792" y="0"/>
                </a:moveTo>
                <a:lnTo>
                  <a:pt x="59944" y="0"/>
                </a:lnTo>
                <a:lnTo>
                  <a:pt x="36593" y="4704"/>
                </a:lnTo>
                <a:lnTo>
                  <a:pt x="17541" y="17541"/>
                </a:lnTo>
                <a:lnTo>
                  <a:pt x="4704" y="36593"/>
                </a:lnTo>
                <a:lnTo>
                  <a:pt x="0" y="59944"/>
                </a:lnTo>
                <a:lnTo>
                  <a:pt x="0" y="299719"/>
                </a:lnTo>
                <a:lnTo>
                  <a:pt x="4704" y="323070"/>
                </a:lnTo>
                <a:lnTo>
                  <a:pt x="17541" y="342122"/>
                </a:lnTo>
                <a:lnTo>
                  <a:pt x="36593" y="354959"/>
                </a:lnTo>
                <a:lnTo>
                  <a:pt x="59944" y="359663"/>
                </a:lnTo>
                <a:lnTo>
                  <a:pt x="875792" y="359663"/>
                </a:lnTo>
                <a:lnTo>
                  <a:pt x="899142" y="354959"/>
                </a:lnTo>
                <a:lnTo>
                  <a:pt x="918194" y="342122"/>
                </a:lnTo>
                <a:lnTo>
                  <a:pt x="931031" y="323070"/>
                </a:lnTo>
                <a:lnTo>
                  <a:pt x="935736" y="299719"/>
                </a:lnTo>
                <a:lnTo>
                  <a:pt x="935736" y="59944"/>
                </a:lnTo>
                <a:lnTo>
                  <a:pt x="931031" y="36593"/>
                </a:lnTo>
                <a:lnTo>
                  <a:pt x="918194" y="17541"/>
                </a:lnTo>
                <a:lnTo>
                  <a:pt x="899142" y="4704"/>
                </a:lnTo>
                <a:lnTo>
                  <a:pt x="87579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63943" y="3411473"/>
            <a:ext cx="617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FFFFFF"/>
                </a:solidFill>
                <a:latin typeface="Arial MT"/>
                <a:cs typeface="Arial MT"/>
              </a:rPr>
              <a:t>Navigation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ECU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04431" y="4119371"/>
            <a:ext cx="935990" cy="360045"/>
          </a:xfrm>
          <a:custGeom>
            <a:avLst/>
            <a:gdLst/>
            <a:ahLst/>
            <a:cxnLst/>
            <a:rect l="l" t="t" r="r" b="b"/>
            <a:pathLst>
              <a:path w="935990" h="360045">
                <a:moveTo>
                  <a:pt x="875792" y="0"/>
                </a:moveTo>
                <a:lnTo>
                  <a:pt x="59944" y="0"/>
                </a:lnTo>
                <a:lnTo>
                  <a:pt x="36593" y="4704"/>
                </a:lnTo>
                <a:lnTo>
                  <a:pt x="17541" y="17541"/>
                </a:lnTo>
                <a:lnTo>
                  <a:pt x="4704" y="36593"/>
                </a:lnTo>
                <a:lnTo>
                  <a:pt x="0" y="59943"/>
                </a:lnTo>
                <a:lnTo>
                  <a:pt x="0" y="299719"/>
                </a:lnTo>
                <a:lnTo>
                  <a:pt x="4704" y="323070"/>
                </a:lnTo>
                <a:lnTo>
                  <a:pt x="17541" y="342122"/>
                </a:lnTo>
                <a:lnTo>
                  <a:pt x="36593" y="354959"/>
                </a:lnTo>
                <a:lnTo>
                  <a:pt x="59944" y="359663"/>
                </a:lnTo>
                <a:lnTo>
                  <a:pt x="875792" y="359663"/>
                </a:lnTo>
                <a:lnTo>
                  <a:pt x="899142" y="354959"/>
                </a:lnTo>
                <a:lnTo>
                  <a:pt x="918194" y="342122"/>
                </a:lnTo>
                <a:lnTo>
                  <a:pt x="931031" y="323070"/>
                </a:lnTo>
                <a:lnTo>
                  <a:pt x="935736" y="299719"/>
                </a:lnTo>
                <a:lnTo>
                  <a:pt x="935736" y="59943"/>
                </a:lnTo>
                <a:lnTo>
                  <a:pt x="931031" y="36593"/>
                </a:lnTo>
                <a:lnTo>
                  <a:pt x="918194" y="17541"/>
                </a:lnTo>
                <a:lnTo>
                  <a:pt x="899142" y="4704"/>
                </a:lnTo>
                <a:lnTo>
                  <a:pt x="87579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12711" y="4101845"/>
            <a:ext cx="520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solidFill>
                  <a:srgbClr val="FFFFFF"/>
                </a:solidFill>
                <a:latin typeface="Arial MT"/>
                <a:cs typeface="Arial MT"/>
              </a:rPr>
              <a:t>Gateway 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ECU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59808" y="4809744"/>
            <a:ext cx="935990" cy="635635"/>
          </a:xfrm>
          <a:custGeom>
            <a:avLst/>
            <a:gdLst/>
            <a:ahLst/>
            <a:cxnLst/>
            <a:rect l="l" t="t" r="r" b="b"/>
            <a:pathLst>
              <a:path w="935989" h="635635">
                <a:moveTo>
                  <a:pt x="829817" y="0"/>
                </a:moveTo>
                <a:lnTo>
                  <a:pt x="105917" y="0"/>
                </a:lnTo>
                <a:lnTo>
                  <a:pt x="64668" y="8316"/>
                </a:lnTo>
                <a:lnTo>
                  <a:pt x="31003" y="31003"/>
                </a:lnTo>
                <a:lnTo>
                  <a:pt x="8316" y="64668"/>
                </a:lnTo>
                <a:lnTo>
                  <a:pt x="0" y="105917"/>
                </a:lnTo>
                <a:lnTo>
                  <a:pt x="0" y="529589"/>
                </a:lnTo>
                <a:lnTo>
                  <a:pt x="8316" y="570839"/>
                </a:lnTo>
                <a:lnTo>
                  <a:pt x="31003" y="604504"/>
                </a:lnTo>
                <a:lnTo>
                  <a:pt x="64668" y="627191"/>
                </a:lnTo>
                <a:lnTo>
                  <a:pt x="105917" y="635507"/>
                </a:lnTo>
                <a:lnTo>
                  <a:pt x="829817" y="635507"/>
                </a:lnTo>
                <a:lnTo>
                  <a:pt x="871067" y="627191"/>
                </a:lnTo>
                <a:lnTo>
                  <a:pt x="904732" y="604504"/>
                </a:lnTo>
                <a:lnTo>
                  <a:pt x="927419" y="570839"/>
                </a:lnTo>
                <a:lnTo>
                  <a:pt x="935736" y="529589"/>
                </a:lnTo>
                <a:lnTo>
                  <a:pt x="935736" y="105917"/>
                </a:lnTo>
                <a:lnTo>
                  <a:pt x="927419" y="64668"/>
                </a:lnTo>
                <a:lnTo>
                  <a:pt x="904732" y="31003"/>
                </a:lnTo>
                <a:lnTo>
                  <a:pt x="871067" y="8316"/>
                </a:lnTo>
                <a:lnTo>
                  <a:pt x="82981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11952" y="4809744"/>
            <a:ext cx="935990" cy="635635"/>
          </a:xfrm>
          <a:custGeom>
            <a:avLst/>
            <a:gdLst/>
            <a:ahLst/>
            <a:cxnLst/>
            <a:rect l="l" t="t" r="r" b="b"/>
            <a:pathLst>
              <a:path w="935990" h="635635">
                <a:moveTo>
                  <a:pt x="829818" y="0"/>
                </a:moveTo>
                <a:lnTo>
                  <a:pt x="105918" y="0"/>
                </a:lnTo>
                <a:lnTo>
                  <a:pt x="64668" y="8316"/>
                </a:lnTo>
                <a:lnTo>
                  <a:pt x="31003" y="31003"/>
                </a:lnTo>
                <a:lnTo>
                  <a:pt x="8316" y="64668"/>
                </a:lnTo>
                <a:lnTo>
                  <a:pt x="0" y="105917"/>
                </a:lnTo>
                <a:lnTo>
                  <a:pt x="0" y="529589"/>
                </a:lnTo>
                <a:lnTo>
                  <a:pt x="8316" y="570839"/>
                </a:lnTo>
                <a:lnTo>
                  <a:pt x="31003" y="604504"/>
                </a:lnTo>
                <a:lnTo>
                  <a:pt x="64668" y="627191"/>
                </a:lnTo>
                <a:lnTo>
                  <a:pt x="105918" y="635507"/>
                </a:lnTo>
                <a:lnTo>
                  <a:pt x="829818" y="635507"/>
                </a:lnTo>
                <a:lnTo>
                  <a:pt x="871067" y="627191"/>
                </a:lnTo>
                <a:lnTo>
                  <a:pt x="904732" y="604504"/>
                </a:lnTo>
                <a:lnTo>
                  <a:pt x="927419" y="570839"/>
                </a:lnTo>
                <a:lnTo>
                  <a:pt x="935736" y="529589"/>
                </a:lnTo>
                <a:lnTo>
                  <a:pt x="935736" y="105917"/>
                </a:lnTo>
                <a:lnTo>
                  <a:pt x="927419" y="64668"/>
                </a:lnTo>
                <a:lnTo>
                  <a:pt x="904732" y="31003"/>
                </a:lnTo>
                <a:lnTo>
                  <a:pt x="871067" y="8316"/>
                </a:lnTo>
                <a:lnTo>
                  <a:pt x="82981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223759" y="4809744"/>
            <a:ext cx="1297305" cy="635635"/>
            <a:chOff x="7223759" y="4809744"/>
            <a:chExt cx="1297305" cy="635635"/>
          </a:xfrm>
        </p:grpSpPr>
        <p:sp>
          <p:nvSpPr>
            <p:cNvPr id="30" name="object 30"/>
            <p:cNvSpPr/>
            <p:nvPr/>
          </p:nvSpPr>
          <p:spPr>
            <a:xfrm>
              <a:off x="7223759" y="4809744"/>
              <a:ext cx="935990" cy="635635"/>
            </a:xfrm>
            <a:custGeom>
              <a:avLst/>
              <a:gdLst/>
              <a:ahLst/>
              <a:cxnLst/>
              <a:rect l="l" t="t" r="r" b="b"/>
              <a:pathLst>
                <a:path w="935990" h="635635">
                  <a:moveTo>
                    <a:pt x="829818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7"/>
                  </a:lnTo>
                  <a:lnTo>
                    <a:pt x="0" y="529589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7"/>
                  </a:lnTo>
                  <a:lnTo>
                    <a:pt x="829818" y="635507"/>
                  </a:lnTo>
                  <a:lnTo>
                    <a:pt x="871067" y="627191"/>
                  </a:lnTo>
                  <a:lnTo>
                    <a:pt x="904732" y="604504"/>
                  </a:lnTo>
                  <a:lnTo>
                    <a:pt x="927419" y="570839"/>
                  </a:lnTo>
                  <a:lnTo>
                    <a:pt x="935736" y="529589"/>
                  </a:lnTo>
                  <a:lnTo>
                    <a:pt x="935736" y="105917"/>
                  </a:lnTo>
                  <a:lnTo>
                    <a:pt x="927419" y="64668"/>
                  </a:lnTo>
                  <a:lnTo>
                    <a:pt x="904732" y="31003"/>
                  </a:lnTo>
                  <a:lnTo>
                    <a:pt x="871067" y="8316"/>
                  </a:lnTo>
                  <a:lnTo>
                    <a:pt x="829818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1687" y="4899660"/>
              <a:ext cx="348996" cy="380999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41454" y="3381784"/>
            <a:ext cx="153594" cy="23461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32091" y="3662225"/>
            <a:ext cx="243784" cy="24977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434326" y="3387978"/>
            <a:ext cx="673735" cy="34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7170" algn="l"/>
              </a:tabLst>
            </a:pPr>
            <a:r>
              <a:rPr sz="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sz="8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Bluetooth</a:t>
            </a:r>
            <a:r>
              <a:rPr sz="800" u="heavy" spc="50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17170" algn="l"/>
                <a:tab pos="660400" algn="l"/>
              </a:tabLst>
            </a:pPr>
            <a:r>
              <a:rPr sz="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sz="8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Cellular</a:t>
            </a:r>
            <a:r>
              <a:rPr sz="8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800">
              <a:latin typeface="Arial MT"/>
              <a:cs typeface="Arial MT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401311" y="4475226"/>
          <a:ext cx="4260213" cy="1258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74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6995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800" spc="-8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Item</a:t>
                      </a:r>
                      <a:r>
                        <a:rPr sz="800" spc="5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boundary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81280" marB="0">
                    <a:lnL w="57150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47675" marR="123825" indent="-111760">
                        <a:lnSpc>
                          <a:spcPct val="100000"/>
                        </a:lnSpc>
                        <a:tabLst>
                          <a:tab pos="1089025" algn="l"/>
                          <a:tab pos="1337310" algn="l"/>
                          <a:tab pos="1437005" algn="l"/>
                          <a:tab pos="1630045" algn="l"/>
                        </a:tabLst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Headlamp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sz="1200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		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Body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switch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			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control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ECU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1000" b="1" spc="-114" dirty="0">
                          <a:latin typeface="Arial"/>
                          <a:cs typeface="Arial"/>
                        </a:rPr>
                        <a:t>Headlamp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system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FF0000"/>
                      </a:solidFill>
                      <a:prstDash val="sysDash"/>
                    </a:lnL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ysDash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FF0000"/>
                      </a:solidFill>
                      <a:prstDash val="sysDash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40029" marR="736600" indent="50165" algn="just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2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Power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switch 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actuator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5095" marB="0">
                    <a:lnR w="9525">
                      <a:solidFill>
                        <a:srgbClr val="FF0000"/>
                      </a:solidFill>
                      <a:prstDash val="sysDash"/>
                    </a:lnR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9525">
                      <a:solidFill>
                        <a:srgbClr val="FF0000"/>
                      </a:solidFill>
                      <a:prstDash val="sysDash"/>
                    </a:lnL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lstStyle/>
                    <a:p>
                      <a:pPr marL="2393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800" spc="-25" dirty="0">
                          <a:latin typeface="Arial MT"/>
                          <a:cs typeface="Arial MT"/>
                        </a:rPr>
                        <a:t>CAN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58419" marB="0">
                    <a:lnT w="571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095" marB="0">
                    <a:lnR w="9525">
                      <a:solidFill>
                        <a:srgbClr val="FF0000"/>
                      </a:solidFill>
                      <a:prstDash val="sysDash"/>
                    </a:lnR>
                    <a:lnT w="9525">
                      <a:solidFill>
                        <a:srgbClr val="FF0000"/>
                      </a:solidFill>
                      <a:prstDash val="sysDash"/>
                    </a:lnT>
                    <a:lnB w="9525">
                      <a:solidFill>
                        <a:srgbClr val="FF000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6973061" y="3789426"/>
            <a:ext cx="0" cy="330200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0"/>
                </a:moveTo>
                <a:lnTo>
                  <a:pt x="0" y="33020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71078" y="281813"/>
            <a:ext cx="1236726" cy="155701"/>
          </a:xfrm>
          <a:prstGeom prst="rect">
            <a:avLst/>
          </a:prstGeom>
        </p:spPr>
      </p:pic>
      <p:sp>
        <p:nvSpPr>
          <p:cNvPr id="38" name="Action Button: Go Home 3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2914F4F-07A4-43EA-8563-8EE34DFB62AF}"/>
              </a:ext>
            </a:extLst>
          </p:cNvPr>
          <p:cNvSpPr/>
          <p:nvPr/>
        </p:nvSpPr>
        <p:spPr>
          <a:xfrm>
            <a:off x="9523134" y="553296"/>
            <a:ext cx="361528" cy="332061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7764" y="19811"/>
            <a:ext cx="1455420" cy="250190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LGE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Internal</a:t>
            </a:r>
            <a:r>
              <a:rPr sz="1000" spc="-4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Use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Only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0031" y="6484142"/>
            <a:ext cx="484631" cy="390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115" y="6416517"/>
            <a:ext cx="530273" cy="26269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9906000" cy="1158240"/>
            <a:chOff x="0" y="0"/>
            <a:chExt cx="9906000" cy="11582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906000" cy="1158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627" y="171830"/>
              <a:ext cx="634365" cy="186055"/>
            </a:xfrm>
            <a:custGeom>
              <a:avLst/>
              <a:gdLst/>
              <a:ahLst/>
              <a:cxnLst/>
              <a:rect l="l" t="t" r="r" b="b"/>
              <a:pathLst>
                <a:path w="634365" h="186054">
                  <a:moveTo>
                    <a:pt x="566801" y="0"/>
                  </a:moveTo>
                  <a:lnTo>
                    <a:pt x="532142" y="0"/>
                  </a:lnTo>
                  <a:lnTo>
                    <a:pt x="465543" y="185674"/>
                  </a:lnTo>
                  <a:lnTo>
                    <a:pt x="492607" y="185674"/>
                  </a:lnTo>
                  <a:lnTo>
                    <a:pt x="511327" y="132842"/>
                  </a:lnTo>
                  <a:lnTo>
                    <a:pt x="615003" y="132842"/>
                  </a:lnTo>
                  <a:lnTo>
                    <a:pt x="606662" y="109854"/>
                  </a:lnTo>
                  <a:lnTo>
                    <a:pt x="518071" y="109854"/>
                  </a:lnTo>
                  <a:lnTo>
                    <a:pt x="549224" y="23622"/>
                  </a:lnTo>
                  <a:lnTo>
                    <a:pt x="575372" y="23622"/>
                  </a:lnTo>
                  <a:lnTo>
                    <a:pt x="566801" y="0"/>
                  </a:lnTo>
                  <a:close/>
                </a:path>
                <a:path w="634365" h="186054">
                  <a:moveTo>
                    <a:pt x="615003" y="132842"/>
                  </a:moveTo>
                  <a:lnTo>
                    <a:pt x="587616" y="132842"/>
                  </a:lnTo>
                  <a:lnTo>
                    <a:pt x="606844" y="185674"/>
                  </a:lnTo>
                  <a:lnTo>
                    <a:pt x="634174" y="185674"/>
                  </a:lnTo>
                  <a:lnTo>
                    <a:pt x="615003" y="132842"/>
                  </a:lnTo>
                  <a:close/>
                </a:path>
                <a:path w="634365" h="186054">
                  <a:moveTo>
                    <a:pt x="575372" y="23622"/>
                  </a:moveTo>
                  <a:lnTo>
                    <a:pt x="549224" y="23622"/>
                  </a:lnTo>
                  <a:lnTo>
                    <a:pt x="580644" y="109854"/>
                  </a:lnTo>
                  <a:lnTo>
                    <a:pt x="606662" y="109854"/>
                  </a:lnTo>
                  <a:lnTo>
                    <a:pt x="575372" y="23622"/>
                  </a:lnTo>
                  <a:close/>
                </a:path>
                <a:path w="634365" h="186054">
                  <a:moveTo>
                    <a:pt x="83235" y="22860"/>
                  </a:moveTo>
                  <a:lnTo>
                    <a:pt x="57188" y="22860"/>
                  </a:lnTo>
                  <a:lnTo>
                    <a:pt x="57188" y="185674"/>
                  </a:lnTo>
                  <a:lnTo>
                    <a:pt x="83235" y="185674"/>
                  </a:lnTo>
                  <a:lnTo>
                    <a:pt x="83235" y="22860"/>
                  </a:lnTo>
                  <a:close/>
                </a:path>
                <a:path w="634365" h="186054">
                  <a:moveTo>
                    <a:pt x="240665" y="0"/>
                  </a:moveTo>
                  <a:lnTo>
                    <a:pt x="206006" y="0"/>
                  </a:lnTo>
                  <a:lnTo>
                    <a:pt x="139407" y="185674"/>
                  </a:lnTo>
                  <a:lnTo>
                    <a:pt x="166471" y="185674"/>
                  </a:lnTo>
                  <a:lnTo>
                    <a:pt x="185191" y="132842"/>
                  </a:lnTo>
                  <a:lnTo>
                    <a:pt x="288867" y="132842"/>
                  </a:lnTo>
                  <a:lnTo>
                    <a:pt x="280526" y="109854"/>
                  </a:lnTo>
                  <a:lnTo>
                    <a:pt x="191935" y="109854"/>
                  </a:lnTo>
                  <a:lnTo>
                    <a:pt x="223088" y="23622"/>
                  </a:lnTo>
                  <a:lnTo>
                    <a:pt x="249236" y="23622"/>
                  </a:lnTo>
                  <a:lnTo>
                    <a:pt x="240665" y="0"/>
                  </a:lnTo>
                  <a:close/>
                </a:path>
                <a:path w="634365" h="186054">
                  <a:moveTo>
                    <a:pt x="288867" y="132842"/>
                  </a:moveTo>
                  <a:lnTo>
                    <a:pt x="261480" y="132842"/>
                  </a:lnTo>
                  <a:lnTo>
                    <a:pt x="280708" y="185674"/>
                  </a:lnTo>
                  <a:lnTo>
                    <a:pt x="308038" y="185674"/>
                  </a:lnTo>
                  <a:lnTo>
                    <a:pt x="288867" y="132842"/>
                  </a:lnTo>
                  <a:close/>
                </a:path>
                <a:path w="634365" h="186054">
                  <a:moveTo>
                    <a:pt x="249236" y="23622"/>
                  </a:moveTo>
                  <a:lnTo>
                    <a:pt x="223088" y="23622"/>
                  </a:lnTo>
                  <a:lnTo>
                    <a:pt x="254508" y="109854"/>
                  </a:lnTo>
                  <a:lnTo>
                    <a:pt x="280526" y="109854"/>
                  </a:lnTo>
                  <a:lnTo>
                    <a:pt x="249236" y="23622"/>
                  </a:lnTo>
                  <a:close/>
                </a:path>
                <a:path w="634365" h="186054">
                  <a:moveTo>
                    <a:pt x="140423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40423" y="22860"/>
                  </a:lnTo>
                  <a:lnTo>
                    <a:pt x="140423" y="0"/>
                  </a:lnTo>
                  <a:close/>
                </a:path>
                <a:path w="634365" h="186054">
                  <a:moveTo>
                    <a:pt x="391020" y="0"/>
                  </a:moveTo>
                  <a:lnTo>
                    <a:pt x="326301" y="0"/>
                  </a:lnTo>
                  <a:lnTo>
                    <a:pt x="326301" y="185674"/>
                  </a:lnTo>
                  <a:lnTo>
                    <a:pt x="352374" y="185674"/>
                  </a:lnTo>
                  <a:lnTo>
                    <a:pt x="352374" y="109347"/>
                  </a:lnTo>
                  <a:lnTo>
                    <a:pt x="420894" y="109347"/>
                  </a:lnTo>
                  <a:lnTo>
                    <a:pt x="418782" y="105028"/>
                  </a:lnTo>
                  <a:lnTo>
                    <a:pt x="425182" y="102600"/>
                  </a:lnTo>
                  <a:lnTo>
                    <a:pt x="430990" y="99504"/>
                  </a:lnTo>
                  <a:lnTo>
                    <a:pt x="436202" y="95742"/>
                  </a:lnTo>
                  <a:lnTo>
                    <a:pt x="440816" y="91313"/>
                  </a:lnTo>
                  <a:lnTo>
                    <a:pt x="444142" y="86995"/>
                  </a:lnTo>
                  <a:lnTo>
                    <a:pt x="352374" y="86995"/>
                  </a:lnTo>
                  <a:lnTo>
                    <a:pt x="352374" y="22860"/>
                  </a:lnTo>
                  <a:lnTo>
                    <a:pt x="446468" y="22860"/>
                  </a:lnTo>
                  <a:lnTo>
                    <a:pt x="444958" y="20058"/>
                  </a:lnTo>
                  <a:lnTo>
                    <a:pt x="437934" y="12700"/>
                  </a:lnTo>
                  <a:lnTo>
                    <a:pt x="428987" y="7125"/>
                  </a:lnTo>
                  <a:lnTo>
                    <a:pt x="418187" y="3159"/>
                  </a:lnTo>
                  <a:lnTo>
                    <a:pt x="405531" y="787"/>
                  </a:lnTo>
                  <a:lnTo>
                    <a:pt x="391020" y="0"/>
                  </a:lnTo>
                  <a:close/>
                </a:path>
                <a:path w="634365" h="186054">
                  <a:moveTo>
                    <a:pt x="420894" y="109347"/>
                  </a:moveTo>
                  <a:lnTo>
                    <a:pt x="393395" y="109347"/>
                  </a:lnTo>
                  <a:lnTo>
                    <a:pt x="431088" y="185674"/>
                  </a:lnTo>
                  <a:lnTo>
                    <a:pt x="458228" y="185674"/>
                  </a:lnTo>
                  <a:lnTo>
                    <a:pt x="420894" y="109347"/>
                  </a:lnTo>
                  <a:close/>
                </a:path>
                <a:path w="634365" h="186054">
                  <a:moveTo>
                    <a:pt x="446468" y="22860"/>
                  </a:moveTo>
                  <a:lnTo>
                    <a:pt x="391769" y="22860"/>
                  </a:lnTo>
                  <a:lnTo>
                    <a:pt x="400075" y="23334"/>
                  </a:lnTo>
                  <a:lnTo>
                    <a:pt x="407254" y="24749"/>
                  </a:lnTo>
                  <a:lnTo>
                    <a:pt x="413304" y="27092"/>
                  </a:lnTo>
                  <a:lnTo>
                    <a:pt x="418223" y="30352"/>
                  </a:lnTo>
                  <a:lnTo>
                    <a:pt x="424014" y="35305"/>
                  </a:lnTo>
                  <a:lnTo>
                    <a:pt x="426923" y="43307"/>
                  </a:lnTo>
                  <a:lnTo>
                    <a:pt x="426923" y="54101"/>
                  </a:lnTo>
                  <a:lnTo>
                    <a:pt x="426356" y="62555"/>
                  </a:lnTo>
                  <a:lnTo>
                    <a:pt x="424656" y="69627"/>
                  </a:lnTo>
                  <a:lnTo>
                    <a:pt x="421929" y="75104"/>
                  </a:lnTo>
                  <a:lnTo>
                    <a:pt x="421822" y="75318"/>
                  </a:lnTo>
                  <a:lnTo>
                    <a:pt x="391769" y="86995"/>
                  </a:lnTo>
                  <a:lnTo>
                    <a:pt x="444142" y="86995"/>
                  </a:lnTo>
                  <a:lnTo>
                    <a:pt x="446577" y="83833"/>
                  </a:lnTo>
                  <a:lnTo>
                    <a:pt x="450591" y="75318"/>
                  </a:lnTo>
                  <a:lnTo>
                    <a:pt x="450692" y="75104"/>
                  </a:lnTo>
                  <a:lnTo>
                    <a:pt x="453163" y="65113"/>
                  </a:lnTo>
                  <a:lnTo>
                    <a:pt x="453968" y="54101"/>
                  </a:lnTo>
                  <a:lnTo>
                    <a:pt x="453986" y="53848"/>
                  </a:lnTo>
                  <a:lnTo>
                    <a:pt x="452984" y="40632"/>
                  </a:lnTo>
                  <a:lnTo>
                    <a:pt x="449975" y="29368"/>
                  </a:lnTo>
                  <a:lnTo>
                    <a:pt x="4464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131" y="162305"/>
              <a:ext cx="2772841" cy="2540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9654" y="614526"/>
            <a:ext cx="5621020" cy="113284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1090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70" dirty="0">
                <a:latin typeface="Arial MT"/>
                <a:cs typeface="Arial MT"/>
              </a:rPr>
              <a:t>The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rating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14" dirty="0">
                <a:latin typeface="Arial MT"/>
                <a:cs typeface="Arial MT"/>
              </a:rPr>
              <a:t>is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based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on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55" dirty="0">
                <a:latin typeface="Arial MT"/>
                <a:cs typeface="Arial MT"/>
              </a:rPr>
              <a:t>these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categories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55" dirty="0">
                <a:solidFill>
                  <a:srgbClr val="0000CC"/>
                </a:solidFill>
                <a:latin typeface="Arial MT"/>
                <a:cs typeface="Arial MT"/>
              </a:rPr>
              <a:t>High</a:t>
            </a:r>
            <a:r>
              <a:rPr sz="1600" spc="-7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latin typeface="Arial MT"/>
                <a:cs typeface="Arial MT"/>
              </a:rPr>
              <a:t>: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55" dirty="0">
                <a:latin typeface="Arial MT"/>
                <a:cs typeface="Arial MT"/>
              </a:rPr>
              <a:t>(The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attack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55" dirty="0">
                <a:latin typeface="Arial MT"/>
                <a:cs typeface="Arial MT"/>
              </a:rPr>
              <a:t>path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can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accomplished</a:t>
            </a:r>
            <a:r>
              <a:rPr sz="1600" spc="-110" dirty="0">
                <a:latin typeface="Arial MT"/>
                <a:cs typeface="Arial MT"/>
              </a:rPr>
              <a:t> </a:t>
            </a:r>
            <a:r>
              <a:rPr sz="1600" spc="-114" dirty="0">
                <a:latin typeface="Arial MT"/>
                <a:cs typeface="Arial MT"/>
              </a:rPr>
              <a:t>utilizing)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low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effort</a:t>
            </a:r>
            <a:endParaRPr sz="160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85" dirty="0">
                <a:solidFill>
                  <a:srgbClr val="0000CC"/>
                </a:solidFill>
                <a:latin typeface="Arial MT"/>
                <a:cs typeface="Arial MT"/>
              </a:rPr>
              <a:t>Medium</a:t>
            </a:r>
            <a:r>
              <a:rPr sz="1600" spc="-9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latin typeface="Arial MT"/>
                <a:cs typeface="Arial MT"/>
              </a:rPr>
              <a:t>: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85" dirty="0">
                <a:latin typeface="Arial MT"/>
                <a:cs typeface="Arial MT"/>
              </a:rPr>
              <a:t>medium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20" dirty="0">
                <a:latin typeface="Arial MT"/>
                <a:cs typeface="Arial MT"/>
              </a:rPr>
              <a:t>effort,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85" dirty="0">
                <a:solidFill>
                  <a:srgbClr val="0000CC"/>
                </a:solidFill>
                <a:latin typeface="Arial MT"/>
                <a:cs typeface="Arial MT"/>
              </a:rPr>
              <a:t>Low</a:t>
            </a:r>
            <a:r>
              <a:rPr sz="1600" spc="-7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latin typeface="Arial MT"/>
                <a:cs typeface="Arial MT"/>
              </a:rPr>
              <a:t>: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high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20" dirty="0">
                <a:latin typeface="Arial MT"/>
                <a:cs typeface="Arial MT"/>
              </a:rPr>
              <a:t>effort,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75" dirty="0">
                <a:solidFill>
                  <a:srgbClr val="0000CC"/>
                </a:solidFill>
                <a:latin typeface="Arial MT"/>
                <a:cs typeface="Arial MT"/>
              </a:rPr>
              <a:t>Very</a:t>
            </a:r>
            <a:r>
              <a:rPr sz="1600" spc="-6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55" dirty="0">
                <a:solidFill>
                  <a:srgbClr val="0000CC"/>
                </a:solidFill>
                <a:latin typeface="Arial MT"/>
                <a:cs typeface="Arial MT"/>
              </a:rPr>
              <a:t>low</a:t>
            </a:r>
            <a:r>
              <a:rPr sz="1600" spc="-6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90" dirty="0">
                <a:latin typeface="Arial MT"/>
                <a:cs typeface="Arial MT"/>
              </a:rPr>
              <a:t>: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55" dirty="0">
                <a:latin typeface="Arial MT"/>
                <a:cs typeface="Arial MT"/>
              </a:rPr>
              <a:t>very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high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75" dirty="0">
                <a:latin typeface="Arial MT"/>
                <a:cs typeface="Arial MT"/>
              </a:rPr>
              <a:t>effort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558" y="2605277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90170" marR="356870">
              <a:lnSpc>
                <a:spcPct val="100000"/>
              </a:lnSpc>
              <a:spcBef>
                <a:spcPts val="800"/>
              </a:spcBef>
            </a:pPr>
            <a:r>
              <a:rPr sz="1200" spc="-110" dirty="0">
                <a:latin typeface="Arial MT"/>
                <a:cs typeface="Arial MT"/>
              </a:rPr>
              <a:t>Attacker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25" dirty="0">
                <a:latin typeface="Arial MT"/>
                <a:cs typeface="Arial MT"/>
              </a:rPr>
              <a:t>compromises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navigation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60" dirty="0">
                <a:latin typeface="Arial MT"/>
                <a:cs typeface="Arial MT"/>
              </a:rPr>
              <a:t>ECU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14" dirty="0">
                <a:latin typeface="Arial MT"/>
                <a:cs typeface="Arial MT"/>
              </a:rPr>
              <a:t>from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70" dirty="0">
                <a:latin typeface="Arial MT"/>
                <a:cs typeface="Arial MT"/>
              </a:rPr>
              <a:t>cellular </a:t>
            </a:r>
            <a:r>
              <a:rPr sz="1200" spc="-10" dirty="0">
                <a:latin typeface="Arial MT"/>
                <a:cs typeface="Arial MT"/>
              </a:rPr>
              <a:t>interface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365" y="2351913"/>
            <a:ext cx="888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4" dirty="0">
                <a:latin typeface="Arial"/>
                <a:cs typeface="Arial"/>
              </a:rPr>
              <a:t>Attack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125" dirty="0">
                <a:latin typeface="Arial"/>
                <a:cs typeface="Arial"/>
              </a:rPr>
              <a:t>Path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70" dirty="0">
                <a:latin typeface="Arial"/>
                <a:cs typeface="Arial"/>
              </a:rPr>
              <a:t>1a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558" y="3618738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90170" marR="434340">
              <a:lnSpc>
                <a:spcPct val="100000"/>
              </a:lnSpc>
              <a:spcBef>
                <a:spcPts val="800"/>
              </a:spcBef>
            </a:pPr>
            <a:r>
              <a:rPr sz="1200" spc="-130" dirty="0">
                <a:latin typeface="Arial MT"/>
                <a:cs typeface="Arial MT"/>
              </a:rPr>
              <a:t>Compromised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navigation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60" dirty="0">
                <a:latin typeface="Arial MT"/>
                <a:cs typeface="Arial MT"/>
              </a:rPr>
              <a:t>ECU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transmits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90" dirty="0">
                <a:latin typeface="Arial MT"/>
                <a:cs typeface="Arial MT"/>
              </a:rPr>
              <a:t>malicious </a:t>
            </a:r>
            <a:r>
              <a:rPr sz="1200" spc="-100" dirty="0">
                <a:latin typeface="Arial MT"/>
                <a:cs typeface="Arial MT"/>
              </a:rPr>
              <a:t>control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signals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365" y="3364738"/>
            <a:ext cx="8966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4" dirty="0">
                <a:latin typeface="Arial"/>
                <a:cs typeface="Arial"/>
              </a:rPr>
              <a:t>Attack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120" dirty="0">
                <a:latin typeface="Arial"/>
                <a:cs typeface="Arial"/>
              </a:rPr>
              <a:t>Path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75" dirty="0">
                <a:latin typeface="Arial"/>
                <a:cs typeface="Arial"/>
              </a:rPr>
              <a:t>1b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3558" y="4630673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90170" marR="414020">
              <a:lnSpc>
                <a:spcPct val="100000"/>
              </a:lnSpc>
              <a:spcBef>
                <a:spcPts val="810"/>
              </a:spcBef>
            </a:pPr>
            <a:r>
              <a:rPr sz="1200" spc="-130" dirty="0">
                <a:latin typeface="Arial MT"/>
                <a:cs typeface="Arial MT"/>
              </a:rPr>
              <a:t>Gateway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60" dirty="0">
                <a:latin typeface="Arial MT"/>
                <a:cs typeface="Arial MT"/>
              </a:rPr>
              <a:t>ECU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forwards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malicious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signals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95" dirty="0">
                <a:latin typeface="Arial MT"/>
                <a:cs typeface="Arial MT"/>
              </a:rPr>
              <a:t>power </a:t>
            </a:r>
            <a:r>
              <a:rPr sz="1200" spc="-110" dirty="0">
                <a:latin typeface="Arial MT"/>
                <a:cs typeface="Arial MT"/>
              </a:rPr>
              <a:t>switch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actuator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7365" y="4377944"/>
            <a:ext cx="889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4" dirty="0">
                <a:latin typeface="Arial"/>
                <a:cs typeface="Arial"/>
              </a:rPr>
              <a:t>Attack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120" dirty="0">
                <a:latin typeface="Arial"/>
                <a:cs typeface="Arial"/>
              </a:rPr>
              <a:t>Path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65" dirty="0">
                <a:latin typeface="Arial"/>
                <a:cs typeface="Arial"/>
              </a:rPr>
              <a:t>1c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558" y="5662421"/>
            <a:ext cx="3312160" cy="57658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endParaRPr sz="120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sz="1200" spc="-110" dirty="0">
                <a:latin typeface="Arial MT"/>
                <a:cs typeface="Arial MT"/>
              </a:rPr>
              <a:t>Malicious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signals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spoof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the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30" dirty="0">
                <a:latin typeface="Arial MT"/>
                <a:cs typeface="Arial MT"/>
              </a:rPr>
              <a:t>lamp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request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(OFF)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7365" y="5409438"/>
            <a:ext cx="8966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4" dirty="0">
                <a:latin typeface="Arial"/>
                <a:cs typeface="Arial"/>
              </a:rPr>
              <a:t>Attack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120" dirty="0">
                <a:latin typeface="Arial"/>
                <a:cs typeface="Arial"/>
              </a:rPr>
              <a:t>Path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75" dirty="0">
                <a:latin typeface="Arial"/>
                <a:cs typeface="Arial"/>
              </a:rPr>
              <a:t>1d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1283" y="3180588"/>
            <a:ext cx="76200" cy="436880"/>
          </a:xfrm>
          <a:custGeom>
            <a:avLst/>
            <a:gdLst/>
            <a:ahLst/>
            <a:cxnLst/>
            <a:rect l="l" t="t" r="r" b="b"/>
            <a:pathLst>
              <a:path w="76200" h="436879">
                <a:moveTo>
                  <a:pt x="31750" y="360552"/>
                </a:moveTo>
                <a:lnTo>
                  <a:pt x="0" y="360552"/>
                </a:lnTo>
                <a:lnTo>
                  <a:pt x="38100" y="436753"/>
                </a:lnTo>
                <a:lnTo>
                  <a:pt x="69850" y="373252"/>
                </a:lnTo>
                <a:lnTo>
                  <a:pt x="31750" y="373252"/>
                </a:lnTo>
                <a:lnTo>
                  <a:pt x="31750" y="360552"/>
                </a:lnTo>
                <a:close/>
              </a:path>
              <a:path w="76200" h="436879">
                <a:moveTo>
                  <a:pt x="44450" y="0"/>
                </a:moveTo>
                <a:lnTo>
                  <a:pt x="31750" y="0"/>
                </a:lnTo>
                <a:lnTo>
                  <a:pt x="31750" y="373252"/>
                </a:lnTo>
                <a:lnTo>
                  <a:pt x="44450" y="373252"/>
                </a:lnTo>
                <a:lnTo>
                  <a:pt x="44450" y="0"/>
                </a:lnTo>
                <a:close/>
              </a:path>
              <a:path w="76200" h="436879">
                <a:moveTo>
                  <a:pt x="76200" y="360552"/>
                </a:moveTo>
                <a:lnTo>
                  <a:pt x="44450" y="360552"/>
                </a:lnTo>
                <a:lnTo>
                  <a:pt x="44450" y="373252"/>
                </a:lnTo>
                <a:lnTo>
                  <a:pt x="69850" y="373252"/>
                </a:lnTo>
                <a:lnTo>
                  <a:pt x="76200" y="360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1283" y="4194047"/>
            <a:ext cx="76200" cy="436880"/>
          </a:xfrm>
          <a:custGeom>
            <a:avLst/>
            <a:gdLst/>
            <a:ahLst/>
            <a:cxnLst/>
            <a:rect l="l" t="t" r="r" b="b"/>
            <a:pathLst>
              <a:path w="76200" h="436879">
                <a:moveTo>
                  <a:pt x="31750" y="360552"/>
                </a:moveTo>
                <a:lnTo>
                  <a:pt x="0" y="360552"/>
                </a:lnTo>
                <a:lnTo>
                  <a:pt x="38100" y="436752"/>
                </a:lnTo>
                <a:lnTo>
                  <a:pt x="69850" y="373252"/>
                </a:lnTo>
                <a:lnTo>
                  <a:pt x="31750" y="373252"/>
                </a:lnTo>
                <a:lnTo>
                  <a:pt x="31750" y="360552"/>
                </a:lnTo>
                <a:close/>
              </a:path>
              <a:path w="76200" h="436879">
                <a:moveTo>
                  <a:pt x="44450" y="0"/>
                </a:moveTo>
                <a:lnTo>
                  <a:pt x="31750" y="0"/>
                </a:lnTo>
                <a:lnTo>
                  <a:pt x="31750" y="373252"/>
                </a:lnTo>
                <a:lnTo>
                  <a:pt x="44450" y="373252"/>
                </a:lnTo>
                <a:lnTo>
                  <a:pt x="44450" y="0"/>
                </a:lnTo>
                <a:close/>
              </a:path>
              <a:path w="76200" h="436879">
                <a:moveTo>
                  <a:pt x="76200" y="360552"/>
                </a:moveTo>
                <a:lnTo>
                  <a:pt x="44450" y="360552"/>
                </a:lnTo>
                <a:lnTo>
                  <a:pt x="44450" y="373252"/>
                </a:lnTo>
                <a:lnTo>
                  <a:pt x="69850" y="373252"/>
                </a:lnTo>
                <a:lnTo>
                  <a:pt x="76200" y="360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91283" y="5205984"/>
            <a:ext cx="76200" cy="436880"/>
          </a:xfrm>
          <a:custGeom>
            <a:avLst/>
            <a:gdLst/>
            <a:ahLst/>
            <a:cxnLst/>
            <a:rect l="l" t="t" r="r" b="b"/>
            <a:pathLst>
              <a:path w="76200" h="436879">
                <a:moveTo>
                  <a:pt x="31750" y="360553"/>
                </a:moveTo>
                <a:lnTo>
                  <a:pt x="0" y="360553"/>
                </a:lnTo>
                <a:lnTo>
                  <a:pt x="38100" y="436803"/>
                </a:lnTo>
                <a:lnTo>
                  <a:pt x="69854" y="373253"/>
                </a:lnTo>
                <a:lnTo>
                  <a:pt x="31750" y="373253"/>
                </a:lnTo>
                <a:lnTo>
                  <a:pt x="31750" y="360553"/>
                </a:lnTo>
                <a:close/>
              </a:path>
              <a:path w="76200" h="436879">
                <a:moveTo>
                  <a:pt x="44450" y="0"/>
                </a:moveTo>
                <a:lnTo>
                  <a:pt x="31750" y="0"/>
                </a:lnTo>
                <a:lnTo>
                  <a:pt x="31750" y="373253"/>
                </a:lnTo>
                <a:lnTo>
                  <a:pt x="44450" y="373253"/>
                </a:lnTo>
                <a:lnTo>
                  <a:pt x="44450" y="0"/>
                </a:lnTo>
                <a:close/>
              </a:path>
              <a:path w="76200" h="436879">
                <a:moveTo>
                  <a:pt x="76200" y="360553"/>
                </a:moveTo>
                <a:lnTo>
                  <a:pt x="44450" y="360553"/>
                </a:lnTo>
                <a:lnTo>
                  <a:pt x="44450" y="373253"/>
                </a:lnTo>
                <a:lnTo>
                  <a:pt x="69854" y="373253"/>
                </a:lnTo>
                <a:lnTo>
                  <a:pt x="76200" y="3605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025017" y="2661460"/>
            <a:ext cx="4962525" cy="1431925"/>
            <a:chOff x="4025017" y="2661460"/>
            <a:chExt cx="4962525" cy="143192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5017" y="2661460"/>
              <a:ext cx="4962304" cy="143158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48833" y="3208781"/>
              <a:ext cx="3810000" cy="449580"/>
            </a:xfrm>
            <a:custGeom>
              <a:avLst/>
              <a:gdLst/>
              <a:ahLst/>
              <a:cxnLst/>
              <a:rect l="l" t="t" r="r" b="b"/>
              <a:pathLst>
                <a:path w="3810000" h="449579">
                  <a:moveTo>
                    <a:pt x="0" y="449580"/>
                  </a:moveTo>
                  <a:lnTo>
                    <a:pt x="935736" y="449580"/>
                  </a:lnTo>
                  <a:lnTo>
                    <a:pt x="935736" y="320040"/>
                  </a:lnTo>
                  <a:lnTo>
                    <a:pt x="0" y="320040"/>
                  </a:lnTo>
                  <a:lnTo>
                    <a:pt x="0" y="449580"/>
                  </a:lnTo>
                  <a:close/>
                </a:path>
                <a:path w="3810000" h="449579">
                  <a:moveTo>
                    <a:pt x="935736" y="449580"/>
                  </a:moveTo>
                  <a:lnTo>
                    <a:pt x="1871471" y="449580"/>
                  </a:lnTo>
                  <a:lnTo>
                    <a:pt x="1871471" y="320040"/>
                  </a:lnTo>
                  <a:lnTo>
                    <a:pt x="935736" y="320040"/>
                  </a:lnTo>
                  <a:lnTo>
                    <a:pt x="935736" y="449580"/>
                  </a:lnTo>
                  <a:close/>
                </a:path>
                <a:path w="3810000" h="449579">
                  <a:moveTo>
                    <a:pt x="1871471" y="307848"/>
                  </a:moveTo>
                  <a:lnTo>
                    <a:pt x="2880360" y="307848"/>
                  </a:lnTo>
                  <a:lnTo>
                    <a:pt x="2880360" y="153924"/>
                  </a:lnTo>
                  <a:lnTo>
                    <a:pt x="1871471" y="153924"/>
                  </a:lnTo>
                  <a:lnTo>
                    <a:pt x="1871471" y="307848"/>
                  </a:lnTo>
                  <a:close/>
                </a:path>
                <a:path w="3810000" h="449579">
                  <a:moveTo>
                    <a:pt x="2874264" y="141732"/>
                  </a:moveTo>
                  <a:lnTo>
                    <a:pt x="3810000" y="141732"/>
                  </a:lnTo>
                  <a:lnTo>
                    <a:pt x="3810000" y="0"/>
                  </a:lnTo>
                  <a:lnTo>
                    <a:pt x="2874264" y="0"/>
                  </a:lnTo>
                  <a:lnTo>
                    <a:pt x="2874264" y="141732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030979" y="4166615"/>
            <a:ext cx="2935605" cy="1111250"/>
            <a:chOff x="4030979" y="4166615"/>
            <a:chExt cx="2935605" cy="111125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0979" y="4166615"/>
              <a:ext cx="2935224" cy="11109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427981" y="4694681"/>
              <a:ext cx="1009015" cy="218440"/>
            </a:xfrm>
            <a:custGeom>
              <a:avLst/>
              <a:gdLst/>
              <a:ahLst/>
              <a:cxnLst/>
              <a:rect l="l" t="t" r="r" b="b"/>
              <a:pathLst>
                <a:path w="1009014" h="218439">
                  <a:moveTo>
                    <a:pt x="0" y="108966"/>
                  </a:moveTo>
                  <a:lnTo>
                    <a:pt x="46877" y="63021"/>
                  </a:lnTo>
                  <a:lnTo>
                    <a:pt x="123717" y="37469"/>
                  </a:lnTo>
                  <a:lnTo>
                    <a:pt x="173474" y="26721"/>
                  </a:lnTo>
                  <a:lnTo>
                    <a:pt x="229750" y="17550"/>
                  </a:lnTo>
                  <a:lnTo>
                    <a:pt x="291765" y="10124"/>
                  </a:lnTo>
                  <a:lnTo>
                    <a:pt x="358738" y="4612"/>
                  </a:lnTo>
                  <a:lnTo>
                    <a:pt x="429891" y="1181"/>
                  </a:lnTo>
                  <a:lnTo>
                    <a:pt x="504443" y="0"/>
                  </a:lnTo>
                  <a:lnTo>
                    <a:pt x="578996" y="1181"/>
                  </a:lnTo>
                  <a:lnTo>
                    <a:pt x="650149" y="4612"/>
                  </a:lnTo>
                  <a:lnTo>
                    <a:pt x="717122" y="10124"/>
                  </a:lnTo>
                  <a:lnTo>
                    <a:pt x="779137" y="17550"/>
                  </a:lnTo>
                  <a:lnTo>
                    <a:pt x="835413" y="26721"/>
                  </a:lnTo>
                  <a:lnTo>
                    <a:pt x="885170" y="37469"/>
                  </a:lnTo>
                  <a:lnTo>
                    <a:pt x="927629" y="49625"/>
                  </a:lnTo>
                  <a:lnTo>
                    <a:pt x="987533" y="77488"/>
                  </a:lnTo>
                  <a:lnTo>
                    <a:pt x="1008888" y="108966"/>
                  </a:lnTo>
                  <a:lnTo>
                    <a:pt x="1003419" y="125072"/>
                  </a:lnTo>
                  <a:lnTo>
                    <a:pt x="962010" y="154910"/>
                  </a:lnTo>
                  <a:lnTo>
                    <a:pt x="885170" y="180462"/>
                  </a:lnTo>
                  <a:lnTo>
                    <a:pt x="835413" y="191210"/>
                  </a:lnTo>
                  <a:lnTo>
                    <a:pt x="779137" y="200381"/>
                  </a:lnTo>
                  <a:lnTo>
                    <a:pt x="717122" y="207807"/>
                  </a:lnTo>
                  <a:lnTo>
                    <a:pt x="650149" y="213319"/>
                  </a:lnTo>
                  <a:lnTo>
                    <a:pt x="578996" y="216750"/>
                  </a:lnTo>
                  <a:lnTo>
                    <a:pt x="504443" y="217932"/>
                  </a:lnTo>
                  <a:lnTo>
                    <a:pt x="429891" y="216750"/>
                  </a:lnTo>
                  <a:lnTo>
                    <a:pt x="358738" y="213319"/>
                  </a:lnTo>
                  <a:lnTo>
                    <a:pt x="291765" y="207807"/>
                  </a:lnTo>
                  <a:lnTo>
                    <a:pt x="229750" y="200381"/>
                  </a:lnTo>
                  <a:lnTo>
                    <a:pt x="173474" y="191210"/>
                  </a:lnTo>
                  <a:lnTo>
                    <a:pt x="123717" y="180462"/>
                  </a:lnTo>
                  <a:lnTo>
                    <a:pt x="81258" y="168306"/>
                  </a:lnTo>
                  <a:lnTo>
                    <a:pt x="21354" y="140443"/>
                  </a:lnTo>
                  <a:lnTo>
                    <a:pt x="0" y="108966"/>
                  </a:lnTo>
                  <a:close/>
                </a:path>
              </a:pathLst>
            </a:custGeom>
            <a:ln w="28956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017257" y="3962527"/>
            <a:ext cx="204088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5" dirty="0">
                <a:solidFill>
                  <a:srgbClr val="0000CC"/>
                </a:solidFill>
                <a:latin typeface="Arial"/>
                <a:cs typeface="Arial"/>
              </a:rPr>
              <a:t>=</a:t>
            </a:r>
            <a:r>
              <a:rPr sz="1400" b="1" spc="-6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150" dirty="0">
                <a:solidFill>
                  <a:srgbClr val="0000CC"/>
                </a:solidFill>
                <a:latin typeface="Arial"/>
                <a:cs typeface="Arial"/>
              </a:rPr>
              <a:t>4+6+7+1+0</a:t>
            </a:r>
            <a:r>
              <a:rPr sz="1400" b="1" spc="-4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155" dirty="0">
                <a:solidFill>
                  <a:srgbClr val="0000CC"/>
                </a:solidFill>
                <a:latin typeface="Arial"/>
                <a:cs typeface="Arial"/>
              </a:rPr>
              <a:t>=</a:t>
            </a:r>
            <a:r>
              <a:rPr sz="1400" b="1" spc="-5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b="1" spc="-150" dirty="0">
                <a:solidFill>
                  <a:srgbClr val="0000CC"/>
                </a:solidFill>
                <a:latin typeface="Arial"/>
                <a:cs typeface="Arial"/>
              </a:rPr>
              <a:t>18</a:t>
            </a:r>
            <a:r>
              <a:rPr sz="1400" b="1" spc="-5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CC"/>
                </a:solidFill>
                <a:latin typeface="Wingdings"/>
                <a:cs typeface="Wingdings"/>
              </a:rPr>
              <a:t></a:t>
            </a:r>
            <a:r>
              <a:rPr sz="1400" spc="-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1400" b="1" spc="-130" dirty="0">
                <a:solidFill>
                  <a:srgbClr val="0000CC"/>
                </a:solidFill>
                <a:latin typeface="Arial"/>
                <a:cs typeface="Arial"/>
              </a:rPr>
              <a:t>Medium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4447" y="2997707"/>
            <a:ext cx="361315" cy="3167380"/>
          </a:xfrm>
          <a:custGeom>
            <a:avLst/>
            <a:gdLst/>
            <a:ahLst/>
            <a:cxnLst/>
            <a:rect l="l" t="t" r="r" b="b"/>
            <a:pathLst>
              <a:path w="361314" h="3167379">
                <a:moveTo>
                  <a:pt x="0" y="0"/>
                </a:moveTo>
                <a:lnTo>
                  <a:pt x="70276" y="2363"/>
                </a:lnTo>
                <a:lnTo>
                  <a:pt x="127682" y="8810"/>
                </a:lnTo>
                <a:lnTo>
                  <a:pt x="166395" y="18377"/>
                </a:lnTo>
                <a:lnTo>
                  <a:pt x="180593" y="30099"/>
                </a:lnTo>
                <a:lnTo>
                  <a:pt x="180593" y="1553336"/>
                </a:lnTo>
                <a:lnTo>
                  <a:pt x="194792" y="1565058"/>
                </a:lnTo>
                <a:lnTo>
                  <a:pt x="233505" y="1574625"/>
                </a:lnTo>
                <a:lnTo>
                  <a:pt x="290911" y="1581072"/>
                </a:lnTo>
                <a:lnTo>
                  <a:pt x="361188" y="1583435"/>
                </a:lnTo>
                <a:lnTo>
                  <a:pt x="290911" y="1585799"/>
                </a:lnTo>
                <a:lnTo>
                  <a:pt x="233505" y="1592246"/>
                </a:lnTo>
                <a:lnTo>
                  <a:pt x="194792" y="1601813"/>
                </a:lnTo>
                <a:lnTo>
                  <a:pt x="180593" y="1613534"/>
                </a:lnTo>
                <a:lnTo>
                  <a:pt x="180593" y="3136772"/>
                </a:lnTo>
                <a:lnTo>
                  <a:pt x="166395" y="3148489"/>
                </a:lnTo>
                <a:lnTo>
                  <a:pt x="127682" y="3158056"/>
                </a:lnTo>
                <a:lnTo>
                  <a:pt x="70276" y="3164506"/>
                </a:lnTo>
                <a:lnTo>
                  <a:pt x="0" y="31668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231895" y="2161489"/>
            <a:ext cx="2291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sng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Attack</a:t>
            </a: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b="1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potential-</a:t>
            </a:r>
            <a:r>
              <a:rPr sz="1400" b="1" u="sng" spc="-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based</a:t>
            </a:r>
            <a:r>
              <a:rPr sz="1400" b="1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b="1" u="sng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approach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05548"/>
              </p:ext>
            </p:extLst>
          </p:nvPr>
        </p:nvGraphicFramePr>
        <p:xfrm>
          <a:off x="4037838" y="5346493"/>
          <a:ext cx="5760085" cy="139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Element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878D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Description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87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b="1" spc="-120" dirty="0">
                          <a:latin typeface="Arial"/>
                          <a:cs typeface="Arial"/>
                        </a:rPr>
                        <a:t>Elapsed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time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20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0" dirty="0">
                          <a:latin typeface="Arial MT"/>
                          <a:cs typeface="Arial MT"/>
                        </a:rPr>
                        <a:t>identify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0" dirty="0">
                          <a:latin typeface="Arial MT"/>
                          <a:cs typeface="Arial MT"/>
                        </a:rPr>
                        <a:t>vulnerability</a:t>
                      </a:r>
                      <a:r>
                        <a:rPr sz="11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10" dirty="0">
                          <a:latin typeface="Arial MT"/>
                          <a:cs typeface="Arial MT"/>
                        </a:rPr>
                        <a:t>develop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10" dirty="0">
                          <a:latin typeface="Arial MT"/>
                          <a:cs typeface="Arial MT"/>
                        </a:rPr>
                        <a:t>apply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exploit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Expertise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00" dirty="0">
                          <a:latin typeface="Arial MT"/>
                          <a:cs typeface="Arial MT"/>
                        </a:rPr>
                        <a:t>Capabilities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5" dirty="0">
                          <a:latin typeface="Arial MT"/>
                          <a:cs typeface="Arial MT"/>
                        </a:rPr>
                        <a:t>attacker,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0" dirty="0">
                          <a:latin typeface="Arial MT"/>
                          <a:cs typeface="Arial MT"/>
                        </a:rPr>
                        <a:t>relative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their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75" dirty="0">
                          <a:latin typeface="Arial MT"/>
                          <a:cs typeface="Arial MT"/>
                        </a:rPr>
                        <a:t>skill</a:t>
                      </a:r>
                      <a:r>
                        <a:rPr sz="11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experience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b="1" spc="-130" dirty="0">
                          <a:latin typeface="Arial"/>
                          <a:cs typeface="Arial"/>
                        </a:rPr>
                        <a:t>Knowledge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item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25" dirty="0">
                          <a:latin typeface="Arial MT"/>
                          <a:cs typeface="Arial MT"/>
                        </a:rPr>
                        <a:t>Amount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information</a:t>
                      </a:r>
                      <a:r>
                        <a:rPr sz="11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attacker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14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acquire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100" b="1" spc="-135" dirty="0">
                          <a:latin typeface="Arial"/>
                          <a:cs typeface="Arial"/>
                        </a:rPr>
                        <a:t>Window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80" dirty="0">
                          <a:latin typeface="Arial"/>
                          <a:cs typeface="Arial"/>
                        </a:rPr>
                        <a:t>opportunity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marR="102870">
                        <a:lnSpc>
                          <a:spcPct val="100000"/>
                        </a:lnSpc>
                      </a:pPr>
                      <a:r>
                        <a:rPr sz="1100" spc="-110" dirty="0">
                          <a:latin typeface="Arial MT"/>
                          <a:cs typeface="Arial MT"/>
                        </a:rPr>
                        <a:t>Discover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target,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10" dirty="0">
                          <a:latin typeface="Arial MT"/>
                          <a:cs typeface="Arial MT"/>
                        </a:rPr>
                        <a:t>access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target,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5" dirty="0">
                          <a:latin typeface="Arial MT"/>
                          <a:cs typeface="Arial MT"/>
                        </a:rPr>
                        <a:t>exploit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works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11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target,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5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10" dirty="0">
                          <a:latin typeface="Arial MT"/>
                          <a:cs typeface="Arial MT"/>
                        </a:rPr>
                        <a:t>perform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attack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14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2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target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Equipment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14" dirty="0">
                          <a:latin typeface="Arial MT"/>
                          <a:cs typeface="Arial MT"/>
                        </a:rPr>
                        <a:t>Tools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attacker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14" dirty="0">
                          <a:latin typeface="Arial MT"/>
                          <a:cs typeface="Arial MT"/>
                        </a:rPr>
                        <a:t>has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available</a:t>
                      </a:r>
                      <a:r>
                        <a:rPr sz="11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10" dirty="0">
                          <a:latin typeface="Arial MT"/>
                          <a:cs typeface="Arial MT"/>
                        </a:rPr>
                        <a:t>execute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attack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6631305" y="1018793"/>
            <a:ext cx="1981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80" dirty="0">
                <a:solidFill>
                  <a:srgbClr val="252525"/>
                </a:solidFill>
                <a:latin typeface="Arial"/>
                <a:cs typeface="Arial"/>
              </a:rPr>
              <a:t>*</a:t>
            </a:r>
            <a:r>
              <a:rPr sz="1000" i="1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00" dirty="0">
                <a:solidFill>
                  <a:srgbClr val="252525"/>
                </a:solidFill>
                <a:latin typeface="Arial"/>
                <a:cs typeface="Arial"/>
              </a:rPr>
              <a:t>Kinds</a:t>
            </a:r>
            <a:r>
              <a:rPr sz="1000" i="1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8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000" i="1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90" dirty="0">
                <a:solidFill>
                  <a:srgbClr val="252525"/>
                </a:solidFill>
                <a:latin typeface="Arial"/>
                <a:cs typeface="Arial"/>
              </a:rPr>
              <a:t>attack</a:t>
            </a:r>
            <a:r>
              <a:rPr sz="1000" i="1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80" dirty="0">
                <a:solidFill>
                  <a:srgbClr val="252525"/>
                </a:solidFill>
                <a:latin typeface="Arial"/>
                <a:cs typeface="Arial"/>
              </a:rPr>
              <a:t>feasibility</a:t>
            </a:r>
            <a:r>
              <a:rPr sz="1000" i="1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85" dirty="0">
                <a:solidFill>
                  <a:srgbClr val="252525"/>
                </a:solidFill>
                <a:latin typeface="Arial"/>
                <a:cs typeface="Arial"/>
              </a:rPr>
              <a:t>rating</a:t>
            </a:r>
            <a:r>
              <a:rPr sz="1000" i="1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70" dirty="0">
                <a:solidFill>
                  <a:srgbClr val="252525"/>
                </a:solidFill>
                <a:latin typeface="Arial"/>
                <a:cs typeface="Arial"/>
              </a:rPr>
              <a:t>approach</a:t>
            </a:r>
            <a:endParaRPr sz="1000">
              <a:latin typeface="Arial"/>
              <a:cs typeface="Arial"/>
            </a:endParaRPr>
          </a:p>
          <a:p>
            <a:pPr marL="75565" indent="-62865">
              <a:lnSpc>
                <a:spcPct val="100000"/>
              </a:lnSpc>
              <a:buChar char="-"/>
              <a:tabLst>
                <a:tab pos="75565" algn="l"/>
              </a:tabLst>
            </a:pPr>
            <a:r>
              <a:rPr sz="1000" i="1" spc="-95" dirty="0">
                <a:solidFill>
                  <a:srgbClr val="252525"/>
                </a:solidFill>
                <a:latin typeface="Arial"/>
                <a:cs typeface="Arial"/>
              </a:rPr>
              <a:t>Attack</a:t>
            </a:r>
            <a:r>
              <a:rPr sz="1000" i="1" spc="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85" dirty="0">
                <a:solidFill>
                  <a:srgbClr val="252525"/>
                </a:solidFill>
                <a:latin typeface="Arial"/>
                <a:cs typeface="Arial"/>
              </a:rPr>
              <a:t>potential-</a:t>
            </a:r>
            <a:r>
              <a:rPr sz="1000" i="1" spc="-110" dirty="0">
                <a:solidFill>
                  <a:srgbClr val="252525"/>
                </a:solidFill>
                <a:latin typeface="Arial"/>
                <a:cs typeface="Arial"/>
              </a:rPr>
              <a:t>based</a:t>
            </a:r>
            <a:r>
              <a:rPr sz="1000" i="1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252525"/>
                </a:solidFill>
                <a:latin typeface="Arial"/>
                <a:cs typeface="Arial"/>
              </a:rPr>
              <a:t>approach</a:t>
            </a:r>
            <a:endParaRPr sz="1000">
              <a:latin typeface="Arial"/>
              <a:cs typeface="Arial"/>
            </a:endParaRPr>
          </a:p>
          <a:p>
            <a:pPr marL="75565" indent="-62865">
              <a:lnSpc>
                <a:spcPct val="100000"/>
              </a:lnSpc>
              <a:buChar char="-"/>
              <a:tabLst>
                <a:tab pos="75565" algn="l"/>
              </a:tabLst>
            </a:pPr>
            <a:r>
              <a:rPr sz="1000" i="1" spc="-125" dirty="0">
                <a:solidFill>
                  <a:srgbClr val="252525"/>
                </a:solidFill>
                <a:latin typeface="Arial"/>
                <a:cs typeface="Arial"/>
              </a:rPr>
              <a:t>CVSS-</a:t>
            </a:r>
            <a:r>
              <a:rPr sz="1000" i="1" spc="-105" dirty="0">
                <a:solidFill>
                  <a:srgbClr val="252525"/>
                </a:solidFill>
                <a:latin typeface="Arial"/>
                <a:cs typeface="Arial"/>
              </a:rPr>
              <a:t>based</a:t>
            </a:r>
            <a:r>
              <a:rPr sz="1000" i="1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252525"/>
                </a:solidFill>
                <a:latin typeface="Arial"/>
                <a:cs typeface="Arial"/>
              </a:rPr>
              <a:t>approach</a:t>
            </a:r>
            <a:endParaRPr sz="1000">
              <a:latin typeface="Arial"/>
              <a:cs typeface="Arial"/>
            </a:endParaRPr>
          </a:p>
          <a:p>
            <a:pPr marL="75565" indent="-62865">
              <a:lnSpc>
                <a:spcPct val="100000"/>
              </a:lnSpc>
              <a:buChar char="-"/>
              <a:tabLst>
                <a:tab pos="75565" algn="l"/>
              </a:tabLst>
            </a:pPr>
            <a:r>
              <a:rPr sz="1000" i="1" spc="-90" dirty="0">
                <a:solidFill>
                  <a:srgbClr val="252525"/>
                </a:solidFill>
                <a:latin typeface="Arial"/>
                <a:cs typeface="Arial"/>
              </a:rPr>
              <a:t>attack</a:t>
            </a:r>
            <a:r>
              <a:rPr sz="1000" i="1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90" dirty="0">
                <a:solidFill>
                  <a:srgbClr val="252525"/>
                </a:solidFill>
                <a:latin typeface="Arial"/>
                <a:cs typeface="Arial"/>
              </a:rPr>
              <a:t>vector-</a:t>
            </a:r>
            <a:r>
              <a:rPr sz="1000" i="1" spc="-110" dirty="0">
                <a:solidFill>
                  <a:srgbClr val="252525"/>
                </a:solidFill>
                <a:latin typeface="Arial"/>
                <a:cs typeface="Arial"/>
              </a:rPr>
              <a:t>based</a:t>
            </a:r>
            <a:r>
              <a:rPr sz="1000" i="1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252525"/>
                </a:solidFill>
                <a:latin typeface="Arial"/>
                <a:cs typeface="Arial"/>
              </a:rPr>
              <a:t>approach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31305" y="1773631"/>
            <a:ext cx="2350135" cy="489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1050" spc="-60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105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000" i="1" spc="-85" dirty="0">
                <a:solidFill>
                  <a:srgbClr val="252525"/>
                </a:solidFill>
                <a:latin typeface="Arial"/>
                <a:cs typeface="Arial"/>
              </a:rPr>
              <a:t>Different</a:t>
            </a:r>
            <a:r>
              <a:rPr sz="1000" i="1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10" dirty="0">
                <a:solidFill>
                  <a:srgbClr val="252525"/>
                </a:solidFill>
                <a:latin typeface="Arial"/>
                <a:cs typeface="Arial"/>
              </a:rPr>
              <a:t>methods</a:t>
            </a:r>
            <a:r>
              <a:rPr sz="1000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05" dirty="0">
                <a:solidFill>
                  <a:srgbClr val="252525"/>
                </a:solidFill>
                <a:latin typeface="Arial"/>
                <a:cs typeface="Arial"/>
              </a:rPr>
              <a:t>can</a:t>
            </a:r>
            <a:r>
              <a:rPr sz="1000" i="1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95" dirty="0">
                <a:solidFill>
                  <a:srgbClr val="252525"/>
                </a:solidFill>
                <a:latin typeface="Arial"/>
                <a:cs typeface="Arial"/>
              </a:rPr>
              <a:t>lead</a:t>
            </a:r>
            <a:r>
              <a:rPr sz="1000" i="1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8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000" i="1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80" dirty="0">
                <a:solidFill>
                  <a:srgbClr val="252525"/>
                </a:solidFill>
                <a:latin typeface="Arial"/>
                <a:cs typeface="Arial"/>
              </a:rPr>
              <a:t>different</a:t>
            </a:r>
            <a:r>
              <a:rPr sz="1000" i="1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252525"/>
                </a:solidFill>
                <a:latin typeface="Arial"/>
                <a:cs typeface="Arial"/>
              </a:rPr>
              <a:t>results. </a:t>
            </a:r>
            <a:r>
              <a:rPr sz="1000" i="1" spc="-120" dirty="0">
                <a:solidFill>
                  <a:srgbClr val="252525"/>
                </a:solidFill>
                <a:latin typeface="Arial"/>
                <a:cs typeface="Arial"/>
              </a:rPr>
              <a:t>One</a:t>
            </a:r>
            <a:r>
              <a:rPr sz="1000" i="1"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10" dirty="0">
                <a:solidFill>
                  <a:srgbClr val="252525"/>
                </a:solidFill>
                <a:latin typeface="Arial"/>
                <a:cs typeface="Arial"/>
              </a:rPr>
              <a:t>method</a:t>
            </a:r>
            <a:r>
              <a:rPr sz="1000" i="1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80" dirty="0">
                <a:solidFill>
                  <a:srgbClr val="252525"/>
                </a:solidFill>
                <a:latin typeface="Arial"/>
                <a:cs typeface="Arial"/>
              </a:rPr>
              <a:t>shall</a:t>
            </a:r>
            <a:r>
              <a:rPr sz="1000" i="1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05" dirty="0">
                <a:solidFill>
                  <a:srgbClr val="252525"/>
                </a:solidFill>
                <a:latin typeface="Arial"/>
                <a:cs typeface="Arial"/>
              </a:rPr>
              <a:t>be</a:t>
            </a:r>
            <a:r>
              <a:rPr sz="1000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105" dirty="0">
                <a:solidFill>
                  <a:srgbClr val="252525"/>
                </a:solidFill>
                <a:latin typeface="Arial"/>
                <a:cs typeface="Arial"/>
              </a:rPr>
              <a:t>used</a:t>
            </a:r>
            <a:r>
              <a:rPr sz="1000" i="1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80" dirty="0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sz="1000" i="1"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90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000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85" dirty="0">
                <a:solidFill>
                  <a:srgbClr val="252525"/>
                </a:solidFill>
                <a:latin typeface="Arial"/>
                <a:cs typeface="Arial"/>
              </a:rPr>
              <a:t>rating</a:t>
            </a:r>
            <a:r>
              <a:rPr sz="1000" i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75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000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55" dirty="0">
                <a:solidFill>
                  <a:srgbClr val="252525"/>
                </a:solidFill>
                <a:latin typeface="Arial"/>
                <a:cs typeface="Arial"/>
              </a:rPr>
              <a:t>each </a:t>
            </a:r>
            <a:r>
              <a:rPr sz="1000" i="1" spc="-90" dirty="0">
                <a:solidFill>
                  <a:srgbClr val="252525"/>
                </a:solidFill>
                <a:latin typeface="Arial"/>
                <a:cs typeface="Arial"/>
              </a:rPr>
              <a:t>attack</a:t>
            </a:r>
            <a:r>
              <a:rPr sz="1000" i="1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000" i="1" spc="-20" dirty="0">
                <a:solidFill>
                  <a:srgbClr val="252525"/>
                </a:solidFill>
                <a:latin typeface="Arial"/>
                <a:cs typeface="Arial"/>
              </a:rPr>
              <a:t>path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37838" y="3528821"/>
            <a:ext cx="1111250" cy="129539"/>
          </a:xfrm>
          <a:custGeom>
            <a:avLst/>
            <a:gdLst/>
            <a:ahLst/>
            <a:cxnLst/>
            <a:rect l="l" t="t" r="r" b="b"/>
            <a:pathLst>
              <a:path w="1111250" h="129539">
                <a:moveTo>
                  <a:pt x="0" y="129539"/>
                </a:moveTo>
                <a:lnTo>
                  <a:pt x="1110996" y="129539"/>
                </a:lnTo>
                <a:lnTo>
                  <a:pt x="1110996" y="0"/>
                </a:lnTo>
                <a:lnTo>
                  <a:pt x="0" y="0"/>
                </a:lnTo>
                <a:lnTo>
                  <a:pt x="0" y="129539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71078" y="281813"/>
            <a:ext cx="1236726" cy="155701"/>
          </a:xfrm>
          <a:prstGeom prst="rect">
            <a:avLst/>
          </a:prstGeom>
        </p:spPr>
      </p:pic>
      <p:sp>
        <p:nvSpPr>
          <p:cNvPr id="35" name="Action Button: Go Home 3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5A30113E-E71D-43CA-8782-86B32C484216}"/>
              </a:ext>
            </a:extLst>
          </p:cNvPr>
          <p:cNvSpPr/>
          <p:nvPr/>
        </p:nvSpPr>
        <p:spPr>
          <a:xfrm>
            <a:off x="9523134" y="553296"/>
            <a:ext cx="361528" cy="332061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7764" y="19811"/>
            <a:ext cx="1455420" cy="250190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LGE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Internal</a:t>
            </a:r>
            <a:r>
              <a:rPr sz="1000" spc="-4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Use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Only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6052" y="5463540"/>
            <a:ext cx="2962656" cy="1152144"/>
            <a:chOff x="416052" y="5463540"/>
            <a:chExt cx="2962656" cy="115214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052" y="5463540"/>
              <a:ext cx="2962656" cy="11521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6814" y="6038850"/>
              <a:ext cx="2880360" cy="177165"/>
            </a:xfrm>
            <a:custGeom>
              <a:avLst/>
              <a:gdLst/>
              <a:ahLst/>
              <a:cxnLst/>
              <a:rect l="l" t="t" r="r" b="b"/>
              <a:pathLst>
                <a:path w="2880360" h="177164">
                  <a:moveTo>
                    <a:pt x="0" y="176784"/>
                  </a:moveTo>
                  <a:lnTo>
                    <a:pt x="2880360" y="176784"/>
                  </a:lnTo>
                  <a:lnTo>
                    <a:pt x="2880360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</a:pathLst>
            </a:custGeom>
            <a:ln w="1981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9906000" cy="1158240"/>
            <a:chOff x="0" y="0"/>
            <a:chExt cx="9906000" cy="11582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906000" cy="11582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7627" y="171830"/>
              <a:ext cx="634365" cy="186055"/>
            </a:xfrm>
            <a:custGeom>
              <a:avLst/>
              <a:gdLst/>
              <a:ahLst/>
              <a:cxnLst/>
              <a:rect l="l" t="t" r="r" b="b"/>
              <a:pathLst>
                <a:path w="634365" h="186054">
                  <a:moveTo>
                    <a:pt x="566801" y="0"/>
                  </a:moveTo>
                  <a:lnTo>
                    <a:pt x="532142" y="0"/>
                  </a:lnTo>
                  <a:lnTo>
                    <a:pt x="465543" y="185674"/>
                  </a:lnTo>
                  <a:lnTo>
                    <a:pt x="492607" y="185674"/>
                  </a:lnTo>
                  <a:lnTo>
                    <a:pt x="511327" y="132842"/>
                  </a:lnTo>
                  <a:lnTo>
                    <a:pt x="615003" y="132842"/>
                  </a:lnTo>
                  <a:lnTo>
                    <a:pt x="606662" y="109854"/>
                  </a:lnTo>
                  <a:lnTo>
                    <a:pt x="518071" y="109854"/>
                  </a:lnTo>
                  <a:lnTo>
                    <a:pt x="549224" y="23622"/>
                  </a:lnTo>
                  <a:lnTo>
                    <a:pt x="575372" y="23622"/>
                  </a:lnTo>
                  <a:lnTo>
                    <a:pt x="566801" y="0"/>
                  </a:lnTo>
                  <a:close/>
                </a:path>
                <a:path w="634365" h="186054">
                  <a:moveTo>
                    <a:pt x="615003" y="132842"/>
                  </a:moveTo>
                  <a:lnTo>
                    <a:pt x="587616" y="132842"/>
                  </a:lnTo>
                  <a:lnTo>
                    <a:pt x="606844" y="185674"/>
                  </a:lnTo>
                  <a:lnTo>
                    <a:pt x="634174" y="185674"/>
                  </a:lnTo>
                  <a:lnTo>
                    <a:pt x="615003" y="132842"/>
                  </a:lnTo>
                  <a:close/>
                </a:path>
                <a:path w="634365" h="186054">
                  <a:moveTo>
                    <a:pt x="575372" y="23622"/>
                  </a:moveTo>
                  <a:lnTo>
                    <a:pt x="549224" y="23622"/>
                  </a:lnTo>
                  <a:lnTo>
                    <a:pt x="580644" y="109854"/>
                  </a:lnTo>
                  <a:lnTo>
                    <a:pt x="606662" y="109854"/>
                  </a:lnTo>
                  <a:lnTo>
                    <a:pt x="575372" y="23622"/>
                  </a:lnTo>
                  <a:close/>
                </a:path>
                <a:path w="634365" h="186054">
                  <a:moveTo>
                    <a:pt x="83235" y="22860"/>
                  </a:moveTo>
                  <a:lnTo>
                    <a:pt x="57188" y="22860"/>
                  </a:lnTo>
                  <a:lnTo>
                    <a:pt x="57188" y="185674"/>
                  </a:lnTo>
                  <a:lnTo>
                    <a:pt x="83235" y="185674"/>
                  </a:lnTo>
                  <a:lnTo>
                    <a:pt x="83235" y="22860"/>
                  </a:lnTo>
                  <a:close/>
                </a:path>
                <a:path w="634365" h="186054">
                  <a:moveTo>
                    <a:pt x="240665" y="0"/>
                  </a:moveTo>
                  <a:lnTo>
                    <a:pt x="206006" y="0"/>
                  </a:lnTo>
                  <a:lnTo>
                    <a:pt x="139407" y="185674"/>
                  </a:lnTo>
                  <a:lnTo>
                    <a:pt x="166471" y="185674"/>
                  </a:lnTo>
                  <a:lnTo>
                    <a:pt x="185191" y="132842"/>
                  </a:lnTo>
                  <a:lnTo>
                    <a:pt x="288867" y="132842"/>
                  </a:lnTo>
                  <a:lnTo>
                    <a:pt x="280526" y="109854"/>
                  </a:lnTo>
                  <a:lnTo>
                    <a:pt x="191935" y="109854"/>
                  </a:lnTo>
                  <a:lnTo>
                    <a:pt x="223088" y="23622"/>
                  </a:lnTo>
                  <a:lnTo>
                    <a:pt x="249236" y="23622"/>
                  </a:lnTo>
                  <a:lnTo>
                    <a:pt x="240665" y="0"/>
                  </a:lnTo>
                  <a:close/>
                </a:path>
                <a:path w="634365" h="186054">
                  <a:moveTo>
                    <a:pt x="288867" y="132842"/>
                  </a:moveTo>
                  <a:lnTo>
                    <a:pt x="261480" y="132842"/>
                  </a:lnTo>
                  <a:lnTo>
                    <a:pt x="280708" y="185674"/>
                  </a:lnTo>
                  <a:lnTo>
                    <a:pt x="308038" y="185674"/>
                  </a:lnTo>
                  <a:lnTo>
                    <a:pt x="288867" y="132842"/>
                  </a:lnTo>
                  <a:close/>
                </a:path>
                <a:path w="634365" h="186054">
                  <a:moveTo>
                    <a:pt x="249236" y="23622"/>
                  </a:moveTo>
                  <a:lnTo>
                    <a:pt x="223088" y="23622"/>
                  </a:lnTo>
                  <a:lnTo>
                    <a:pt x="254508" y="109854"/>
                  </a:lnTo>
                  <a:lnTo>
                    <a:pt x="280526" y="109854"/>
                  </a:lnTo>
                  <a:lnTo>
                    <a:pt x="249236" y="23622"/>
                  </a:lnTo>
                  <a:close/>
                </a:path>
                <a:path w="634365" h="186054">
                  <a:moveTo>
                    <a:pt x="140423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40423" y="22860"/>
                  </a:lnTo>
                  <a:lnTo>
                    <a:pt x="140423" y="0"/>
                  </a:lnTo>
                  <a:close/>
                </a:path>
                <a:path w="634365" h="186054">
                  <a:moveTo>
                    <a:pt x="391020" y="0"/>
                  </a:moveTo>
                  <a:lnTo>
                    <a:pt x="326301" y="0"/>
                  </a:lnTo>
                  <a:lnTo>
                    <a:pt x="326301" y="185674"/>
                  </a:lnTo>
                  <a:lnTo>
                    <a:pt x="352374" y="185674"/>
                  </a:lnTo>
                  <a:lnTo>
                    <a:pt x="352374" y="109347"/>
                  </a:lnTo>
                  <a:lnTo>
                    <a:pt x="420894" y="109347"/>
                  </a:lnTo>
                  <a:lnTo>
                    <a:pt x="418782" y="105028"/>
                  </a:lnTo>
                  <a:lnTo>
                    <a:pt x="425182" y="102600"/>
                  </a:lnTo>
                  <a:lnTo>
                    <a:pt x="430990" y="99504"/>
                  </a:lnTo>
                  <a:lnTo>
                    <a:pt x="436202" y="95742"/>
                  </a:lnTo>
                  <a:lnTo>
                    <a:pt x="440816" y="91313"/>
                  </a:lnTo>
                  <a:lnTo>
                    <a:pt x="444142" y="86995"/>
                  </a:lnTo>
                  <a:lnTo>
                    <a:pt x="352374" y="86995"/>
                  </a:lnTo>
                  <a:lnTo>
                    <a:pt x="352374" y="22860"/>
                  </a:lnTo>
                  <a:lnTo>
                    <a:pt x="446468" y="22860"/>
                  </a:lnTo>
                  <a:lnTo>
                    <a:pt x="444958" y="20058"/>
                  </a:lnTo>
                  <a:lnTo>
                    <a:pt x="437934" y="12700"/>
                  </a:lnTo>
                  <a:lnTo>
                    <a:pt x="428987" y="7125"/>
                  </a:lnTo>
                  <a:lnTo>
                    <a:pt x="418187" y="3159"/>
                  </a:lnTo>
                  <a:lnTo>
                    <a:pt x="405531" y="787"/>
                  </a:lnTo>
                  <a:lnTo>
                    <a:pt x="391020" y="0"/>
                  </a:lnTo>
                  <a:close/>
                </a:path>
                <a:path w="634365" h="186054">
                  <a:moveTo>
                    <a:pt x="420894" y="109347"/>
                  </a:moveTo>
                  <a:lnTo>
                    <a:pt x="393395" y="109347"/>
                  </a:lnTo>
                  <a:lnTo>
                    <a:pt x="431088" y="185674"/>
                  </a:lnTo>
                  <a:lnTo>
                    <a:pt x="458228" y="185674"/>
                  </a:lnTo>
                  <a:lnTo>
                    <a:pt x="420894" y="109347"/>
                  </a:lnTo>
                  <a:close/>
                </a:path>
                <a:path w="634365" h="186054">
                  <a:moveTo>
                    <a:pt x="446468" y="22860"/>
                  </a:moveTo>
                  <a:lnTo>
                    <a:pt x="391769" y="22860"/>
                  </a:lnTo>
                  <a:lnTo>
                    <a:pt x="400075" y="23334"/>
                  </a:lnTo>
                  <a:lnTo>
                    <a:pt x="407254" y="24749"/>
                  </a:lnTo>
                  <a:lnTo>
                    <a:pt x="413304" y="27092"/>
                  </a:lnTo>
                  <a:lnTo>
                    <a:pt x="418223" y="30352"/>
                  </a:lnTo>
                  <a:lnTo>
                    <a:pt x="424014" y="35305"/>
                  </a:lnTo>
                  <a:lnTo>
                    <a:pt x="426923" y="43307"/>
                  </a:lnTo>
                  <a:lnTo>
                    <a:pt x="426923" y="54101"/>
                  </a:lnTo>
                  <a:lnTo>
                    <a:pt x="426356" y="62555"/>
                  </a:lnTo>
                  <a:lnTo>
                    <a:pt x="424656" y="69627"/>
                  </a:lnTo>
                  <a:lnTo>
                    <a:pt x="421929" y="75104"/>
                  </a:lnTo>
                  <a:lnTo>
                    <a:pt x="421822" y="75318"/>
                  </a:lnTo>
                  <a:lnTo>
                    <a:pt x="391769" y="86995"/>
                  </a:lnTo>
                  <a:lnTo>
                    <a:pt x="444142" y="86995"/>
                  </a:lnTo>
                  <a:lnTo>
                    <a:pt x="446577" y="83833"/>
                  </a:lnTo>
                  <a:lnTo>
                    <a:pt x="450591" y="75318"/>
                  </a:lnTo>
                  <a:lnTo>
                    <a:pt x="450692" y="75104"/>
                  </a:lnTo>
                  <a:lnTo>
                    <a:pt x="453163" y="65113"/>
                  </a:lnTo>
                  <a:lnTo>
                    <a:pt x="453968" y="54101"/>
                  </a:lnTo>
                  <a:lnTo>
                    <a:pt x="453986" y="53848"/>
                  </a:lnTo>
                  <a:lnTo>
                    <a:pt x="452984" y="40632"/>
                  </a:lnTo>
                  <a:lnTo>
                    <a:pt x="449975" y="29368"/>
                  </a:lnTo>
                  <a:lnTo>
                    <a:pt x="4464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131" y="162305"/>
              <a:ext cx="2914827" cy="198247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429510" y="1880489"/>
          <a:ext cx="4032250" cy="125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813435">
                        <a:lnSpc>
                          <a:spcPts val="1315"/>
                        </a:lnSpc>
                        <a:spcBef>
                          <a:spcPts val="234"/>
                        </a:spcBef>
                      </a:pPr>
                      <a:r>
                        <a:rPr sz="1100" b="1" dirty="0">
                          <a:latin typeface="Malgun Gothic"/>
                          <a:cs typeface="Malgun Gothic"/>
                        </a:rPr>
                        <a:t>Attack</a:t>
                      </a:r>
                      <a:r>
                        <a:rPr sz="11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b="1" spc="-10" dirty="0">
                          <a:latin typeface="Malgun Gothic"/>
                          <a:cs typeface="Malgun Gothic"/>
                        </a:rPr>
                        <a:t>feasibility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dirty="0">
                          <a:latin typeface="Malgun Gothic"/>
                          <a:cs typeface="Malgun Gothic"/>
                        </a:rPr>
                        <a:t>very</a:t>
                      </a:r>
                      <a:r>
                        <a:rPr sz="1100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25" dirty="0">
                          <a:latin typeface="Malgun Gothic"/>
                          <a:cs typeface="Malgun Gothic"/>
                        </a:rPr>
                        <a:t>low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25" dirty="0">
                          <a:latin typeface="Malgun Gothic"/>
                          <a:cs typeface="Malgun Gothic"/>
                        </a:rPr>
                        <a:t>low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medium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20" dirty="0">
                          <a:latin typeface="Malgun Gothic"/>
                          <a:cs typeface="Malgun Gothic"/>
                        </a:rPr>
                        <a:t>high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2870" marR="64769" indent="-32384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Malgun Gothic"/>
                          <a:cs typeface="Malgun Gothic"/>
                        </a:rPr>
                        <a:t>Impact rating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996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15"/>
                        </a:lnSpc>
                        <a:spcBef>
                          <a:spcPts val="234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severe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4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4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3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4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4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4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5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96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major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3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4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96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moderate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3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96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negligible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235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629660" y="1775920"/>
            <a:ext cx="1633855" cy="1259840"/>
            <a:chOff x="629660" y="1775920"/>
            <a:chExt cx="1633855" cy="1259840"/>
          </a:xfrm>
        </p:grpSpPr>
        <p:sp>
          <p:nvSpPr>
            <p:cNvPr id="14" name="object 14"/>
            <p:cNvSpPr/>
            <p:nvPr/>
          </p:nvSpPr>
          <p:spPr>
            <a:xfrm>
              <a:off x="631184" y="1777444"/>
              <a:ext cx="1513840" cy="1256665"/>
            </a:xfrm>
            <a:custGeom>
              <a:avLst/>
              <a:gdLst/>
              <a:ahLst/>
              <a:cxnLst/>
              <a:rect l="l" t="t" r="r" b="b"/>
              <a:pathLst>
                <a:path w="1513839" h="1256664">
                  <a:moveTo>
                    <a:pt x="137762" y="413178"/>
                  </a:moveTo>
                  <a:lnTo>
                    <a:pt x="135806" y="364975"/>
                  </a:lnTo>
                  <a:lnTo>
                    <a:pt x="141293" y="318471"/>
                  </a:lnTo>
                  <a:lnTo>
                    <a:pt x="153651" y="274518"/>
                  </a:lnTo>
                  <a:lnTo>
                    <a:pt x="172308" y="233966"/>
                  </a:lnTo>
                  <a:lnTo>
                    <a:pt x="196693" y="197669"/>
                  </a:lnTo>
                  <a:lnTo>
                    <a:pt x="226233" y="166478"/>
                  </a:lnTo>
                  <a:lnTo>
                    <a:pt x="260358" y="141245"/>
                  </a:lnTo>
                  <a:lnTo>
                    <a:pt x="298495" y="122822"/>
                  </a:lnTo>
                  <a:lnTo>
                    <a:pt x="340073" y="112061"/>
                  </a:lnTo>
                  <a:lnTo>
                    <a:pt x="379406" y="109793"/>
                  </a:lnTo>
                  <a:lnTo>
                    <a:pt x="418272" y="114871"/>
                  </a:lnTo>
                  <a:lnTo>
                    <a:pt x="455868" y="127117"/>
                  </a:lnTo>
                  <a:lnTo>
                    <a:pt x="491394" y="146351"/>
                  </a:lnTo>
                  <a:lnTo>
                    <a:pt x="515822" y="106154"/>
                  </a:lnTo>
                  <a:lnTo>
                    <a:pt x="546654" y="74308"/>
                  </a:lnTo>
                  <a:lnTo>
                    <a:pt x="582371" y="51342"/>
                  </a:lnTo>
                  <a:lnTo>
                    <a:pt x="621454" y="37784"/>
                  </a:lnTo>
                  <a:lnTo>
                    <a:pt x="662385" y="34163"/>
                  </a:lnTo>
                  <a:lnTo>
                    <a:pt x="703646" y="41009"/>
                  </a:lnTo>
                  <a:lnTo>
                    <a:pt x="743717" y="58848"/>
                  </a:lnTo>
                  <a:lnTo>
                    <a:pt x="777203" y="84566"/>
                  </a:lnTo>
                  <a:lnTo>
                    <a:pt x="787151" y="94916"/>
                  </a:lnTo>
                  <a:lnTo>
                    <a:pt x="815649" y="49880"/>
                  </a:lnTo>
                  <a:lnTo>
                    <a:pt x="853772" y="18334"/>
                  </a:lnTo>
                  <a:lnTo>
                    <a:pt x="898132" y="1547"/>
                  </a:lnTo>
                  <a:lnTo>
                    <a:pt x="945338" y="786"/>
                  </a:lnTo>
                  <a:lnTo>
                    <a:pt x="992002" y="17319"/>
                  </a:lnTo>
                  <a:lnTo>
                    <a:pt x="1007177" y="27082"/>
                  </a:lnTo>
                  <a:lnTo>
                    <a:pt x="1021196" y="38750"/>
                  </a:lnTo>
                  <a:lnTo>
                    <a:pt x="1033954" y="52181"/>
                  </a:lnTo>
                  <a:lnTo>
                    <a:pt x="1045342" y="67230"/>
                  </a:lnTo>
                  <a:lnTo>
                    <a:pt x="1079189" y="32722"/>
                  </a:lnTo>
                  <a:lnTo>
                    <a:pt x="1118504" y="10240"/>
                  </a:lnTo>
                  <a:lnTo>
                    <a:pt x="1161007" y="0"/>
                  </a:lnTo>
                  <a:lnTo>
                    <a:pt x="1204421" y="2216"/>
                  </a:lnTo>
                  <a:lnTo>
                    <a:pt x="1246467" y="17103"/>
                  </a:lnTo>
                  <a:lnTo>
                    <a:pt x="1284864" y="44878"/>
                  </a:lnTo>
                  <a:lnTo>
                    <a:pt x="1322234" y="95456"/>
                  </a:lnTo>
                  <a:lnTo>
                    <a:pt x="1342268" y="157273"/>
                  </a:lnTo>
                  <a:lnTo>
                    <a:pt x="1382259" y="175426"/>
                  </a:lnTo>
                  <a:lnTo>
                    <a:pt x="1416471" y="202500"/>
                  </a:lnTo>
                  <a:lnTo>
                    <a:pt x="1444118" y="236937"/>
                  </a:lnTo>
                  <a:lnTo>
                    <a:pt x="1464415" y="277176"/>
                  </a:lnTo>
                  <a:lnTo>
                    <a:pt x="1476573" y="321659"/>
                  </a:lnTo>
                  <a:lnTo>
                    <a:pt x="1479808" y="368825"/>
                  </a:lnTo>
                  <a:lnTo>
                    <a:pt x="1473332" y="417115"/>
                  </a:lnTo>
                  <a:lnTo>
                    <a:pt x="1471501" y="424211"/>
                  </a:lnTo>
                  <a:lnTo>
                    <a:pt x="1469443" y="431212"/>
                  </a:lnTo>
                  <a:lnTo>
                    <a:pt x="1467171" y="438118"/>
                  </a:lnTo>
                  <a:lnTo>
                    <a:pt x="1464696" y="444928"/>
                  </a:lnTo>
                  <a:lnTo>
                    <a:pt x="1487628" y="485800"/>
                  </a:lnTo>
                  <a:lnTo>
                    <a:pt x="1503334" y="529390"/>
                  </a:lnTo>
                  <a:lnTo>
                    <a:pt x="1511935" y="574633"/>
                  </a:lnTo>
                  <a:lnTo>
                    <a:pt x="1513553" y="620465"/>
                  </a:lnTo>
                  <a:lnTo>
                    <a:pt x="1508309" y="665824"/>
                  </a:lnTo>
                  <a:lnTo>
                    <a:pt x="1496324" y="709643"/>
                  </a:lnTo>
                  <a:lnTo>
                    <a:pt x="1477719" y="750860"/>
                  </a:lnTo>
                  <a:lnTo>
                    <a:pt x="1452616" y="788410"/>
                  </a:lnTo>
                  <a:lnTo>
                    <a:pt x="1421135" y="821229"/>
                  </a:lnTo>
                  <a:lnTo>
                    <a:pt x="1368700" y="855694"/>
                  </a:lnTo>
                  <a:lnTo>
                    <a:pt x="1310264" y="874061"/>
                  </a:lnTo>
                  <a:lnTo>
                    <a:pt x="1304551" y="926481"/>
                  </a:lnTo>
                  <a:lnTo>
                    <a:pt x="1288987" y="974518"/>
                  </a:lnTo>
                  <a:lnTo>
                    <a:pt x="1264794" y="1016806"/>
                  </a:lnTo>
                  <a:lnTo>
                    <a:pt x="1233195" y="1051978"/>
                  </a:lnTo>
                  <a:lnTo>
                    <a:pt x="1195411" y="1078668"/>
                  </a:lnTo>
                  <a:lnTo>
                    <a:pt x="1152663" y="1095510"/>
                  </a:lnTo>
                  <a:lnTo>
                    <a:pt x="1106175" y="1101137"/>
                  </a:lnTo>
                  <a:lnTo>
                    <a:pt x="1078380" y="1098700"/>
                  </a:lnTo>
                  <a:lnTo>
                    <a:pt x="1051264" y="1092025"/>
                  </a:lnTo>
                  <a:lnTo>
                    <a:pt x="1025219" y="1081206"/>
                  </a:lnTo>
                  <a:lnTo>
                    <a:pt x="1000638" y="1066339"/>
                  </a:lnTo>
                  <a:lnTo>
                    <a:pt x="984676" y="1111255"/>
                  </a:lnTo>
                  <a:lnTo>
                    <a:pt x="962576" y="1151095"/>
                  </a:lnTo>
                  <a:lnTo>
                    <a:pt x="935172" y="1185352"/>
                  </a:lnTo>
                  <a:lnTo>
                    <a:pt x="903296" y="1213523"/>
                  </a:lnTo>
                  <a:lnTo>
                    <a:pt x="867781" y="1235103"/>
                  </a:lnTo>
                  <a:lnTo>
                    <a:pt x="829461" y="1249586"/>
                  </a:lnTo>
                  <a:lnTo>
                    <a:pt x="789168" y="1256468"/>
                  </a:lnTo>
                  <a:lnTo>
                    <a:pt x="747736" y="1255244"/>
                  </a:lnTo>
                  <a:lnTo>
                    <a:pt x="705998" y="1245409"/>
                  </a:lnTo>
                  <a:lnTo>
                    <a:pt x="668201" y="1228224"/>
                  </a:lnTo>
                  <a:lnTo>
                    <a:pt x="633784" y="1204134"/>
                  </a:lnTo>
                  <a:lnTo>
                    <a:pt x="603480" y="1173757"/>
                  </a:lnTo>
                  <a:lnTo>
                    <a:pt x="578020" y="1137713"/>
                  </a:lnTo>
                  <a:lnTo>
                    <a:pt x="538638" y="1159931"/>
                  </a:lnTo>
                  <a:lnTo>
                    <a:pt x="497734" y="1174303"/>
                  </a:lnTo>
                  <a:lnTo>
                    <a:pt x="456071" y="1181047"/>
                  </a:lnTo>
                  <a:lnTo>
                    <a:pt x="414412" y="1180377"/>
                  </a:lnTo>
                  <a:lnTo>
                    <a:pt x="373520" y="1172511"/>
                  </a:lnTo>
                  <a:lnTo>
                    <a:pt x="334159" y="1157665"/>
                  </a:lnTo>
                  <a:lnTo>
                    <a:pt x="297091" y="1136056"/>
                  </a:lnTo>
                  <a:lnTo>
                    <a:pt x="263081" y="1107900"/>
                  </a:lnTo>
                  <a:lnTo>
                    <a:pt x="232890" y="1073413"/>
                  </a:lnTo>
                  <a:lnTo>
                    <a:pt x="207282" y="1032811"/>
                  </a:lnTo>
                  <a:lnTo>
                    <a:pt x="205351" y="1029128"/>
                  </a:lnTo>
                  <a:lnTo>
                    <a:pt x="204424" y="1027350"/>
                  </a:lnTo>
                  <a:lnTo>
                    <a:pt x="163503" y="1026563"/>
                  </a:lnTo>
                  <a:lnTo>
                    <a:pt x="125509" y="1014109"/>
                  </a:lnTo>
                  <a:lnTo>
                    <a:pt x="92056" y="991425"/>
                  </a:lnTo>
                  <a:lnTo>
                    <a:pt x="64760" y="959946"/>
                  </a:lnTo>
                  <a:lnTo>
                    <a:pt x="45235" y="921108"/>
                  </a:lnTo>
                  <a:lnTo>
                    <a:pt x="35095" y="876347"/>
                  </a:lnTo>
                  <a:lnTo>
                    <a:pt x="34844" y="838743"/>
                  </a:lnTo>
                  <a:lnTo>
                    <a:pt x="41694" y="802401"/>
                  </a:lnTo>
                  <a:lnTo>
                    <a:pt x="55282" y="768584"/>
                  </a:lnTo>
                  <a:lnTo>
                    <a:pt x="75240" y="738552"/>
                  </a:lnTo>
                  <a:lnTo>
                    <a:pt x="43103" y="709984"/>
                  </a:lnTo>
                  <a:lnTo>
                    <a:pt x="19505" y="674046"/>
                  </a:lnTo>
                  <a:lnTo>
                    <a:pt x="4964" y="632999"/>
                  </a:lnTo>
                  <a:lnTo>
                    <a:pt x="0" y="589106"/>
                  </a:lnTo>
                  <a:lnTo>
                    <a:pt x="5129" y="544627"/>
                  </a:lnTo>
                  <a:lnTo>
                    <a:pt x="20871" y="501824"/>
                  </a:lnTo>
                  <a:lnTo>
                    <a:pt x="42489" y="469282"/>
                  </a:lnTo>
                  <a:lnTo>
                    <a:pt x="101531" y="426011"/>
                  </a:lnTo>
                  <a:lnTo>
                    <a:pt x="136479" y="417115"/>
                  </a:lnTo>
                  <a:lnTo>
                    <a:pt x="137762" y="4131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5828" y="2751962"/>
              <a:ext cx="337439" cy="2811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8050" y="1840483"/>
              <a:ext cx="1387475" cy="1069975"/>
            </a:xfrm>
            <a:custGeom>
              <a:avLst/>
              <a:gdLst/>
              <a:ahLst/>
              <a:cxnLst/>
              <a:rect l="l" t="t" r="r" b="b"/>
              <a:pathLst>
                <a:path w="1387475" h="1069975">
                  <a:moveTo>
                    <a:pt x="88645" y="693801"/>
                  </a:moveTo>
                  <a:lnTo>
                    <a:pt x="65508" y="693812"/>
                  </a:lnTo>
                  <a:lnTo>
                    <a:pt x="42760" y="689895"/>
                  </a:lnTo>
                  <a:lnTo>
                    <a:pt x="20794" y="682120"/>
                  </a:lnTo>
                  <a:lnTo>
                    <a:pt x="0" y="670560"/>
                  </a:lnTo>
                </a:path>
                <a:path w="1387475" h="1069975">
                  <a:moveTo>
                    <a:pt x="166852" y="947674"/>
                  </a:moveTo>
                  <a:lnTo>
                    <a:pt x="157418" y="951507"/>
                  </a:lnTo>
                  <a:lnTo>
                    <a:pt x="147789" y="954627"/>
                  </a:lnTo>
                  <a:lnTo>
                    <a:pt x="137998" y="957032"/>
                  </a:lnTo>
                  <a:lnTo>
                    <a:pt x="128079" y="958723"/>
                  </a:lnTo>
                </a:path>
                <a:path w="1387475" h="1069975">
                  <a:moveTo>
                    <a:pt x="501065" y="1069593"/>
                  </a:moveTo>
                  <a:lnTo>
                    <a:pt x="494333" y="1057479"/>
                  </a:lnTo>
                  <a:lnTo>
                    <a:pt x="488186" y="1044971"/>
                  </a:lnTo>
                  <a:lnTo>
                    <a:pt x="482636" y="1032107"/>
                  </a:lnTo>
                  <a:lnTo>
                    <a:pt x="477697" y="1018920"/>
                  </a:lnTo>
                </a:path>
                <a:path w="1387475" h="1069975">
                  <a:moveTo>
                    <a:pt x="933170" y="943355"/>
                  </a:moveTo>
                  <a:lnTo>
                    <a:pt x="931864" y="957421"/>
                  </a:lnTo>
                  <a:lnTo>
                    <a:pt x="929868" y="971391"/>
                  </a:lnTo>
                  <a:lnTo>
                    <a:pt x="927205" y="985218"/>
                  </a:lnTo>
                  <a:lnTo>
                    <a:pt x="923899" y="998854"/>
                  </a:lnTo>
                </a:path>
                <a:path w="1387475" h="1069975">
                  <a:moveTo>
                    <a:pt x="1118717" y="599948"/>
                  </a:moveTo>
                  <a:lnTo>
                    <a:pt x="1157581" y="627957"/>
                  </a:lnTo>
                  <a:lnTo>
                    <a:pt x="1189295" y="664396"/>
                  </a:lnTo>
                  <a:lnTo>
                    <a:pt x="1212955" y="707609"/>
                  </a:lnTo>
                  <a:lnTo>
                    <a:pt x="1227661" y="755936"/>
                  </a:lnTo>
                  <a:lnTo>
                    <a:pt x="1232509" y="807719"/>
                  </a:lnTo>
                </a:path>
                <a:path w="1387475" h="1069975">
                  <a:moveTo>
                    <a:pt x="1387195" y="378840"/>
                  </a:moveTo>
                  <a:lnTo>
                    <a:pt x="1377545" y="400667"/>
                  </a:lnTo>
                  <a:lnTo>
                    <a:pt x="1365811" y="421052"/>
                  </a:lnTo>
                  <a:lnTo>
                    <a:pt x="1352101" y="439795"/>
                  </a:lnTo>
                  <a:lnTo>
                    <a:pt x="1336522" y="456691"/>
                  </a:lnTo>
                </a:path>
                <a:path w="1387475" h="1069975">
                  <a:moveTo>
                    <a:pt x="1265529" y="89788"/>
                  </a:moveTo>
                  <a:lnTo>
                    <a:pt x="1266839" y="98954"/>
                  </a:lnTo>
                  <a:lnTo>
                    <a:pt x="1267720" y="108156"/>
                  </a:lnTo>
                  <a:lnTo>
                    <a:pt x="1268172" y="117381"/>
                  </a:lnTo>
                  <a:lnTo>
                    <a:pt x="1268196" y="126618"/>
                  </a:lnTo>
                </a:path>
                <a:path w="1387475" h="1069975">
                  <a:moveTo>
                    <a:pt x="942060" y="46989"/>
                  </a:moveTo>
                  <a:lnTo>
                    <a:pt x="947394" y="34468"/>
                  </a:lnTo>
                  <a:lnTo>
                    <a:pt x="953490" y="22447"/>
                  </a:lnTo>
                  <a:lnTo>
                    <a:pt x="960348" y="10949"/>
                  </a:lnTo>
                  <a:lnTo>
                    <a:pt x="967968" y="0"/>
                  </a:lnTo>
                </a:path>
                <a:path w="1387475" h="1069975">
                  <a:moveTo>
                    <a:pt x="699236" y="69341"/>
                  </a:moveTo>
                  <a:lnTo>
                    <a:pt x="701540" y="58868"/>
                  </a:lnTo>
                  <a:lnTo>
                    <a:pt x="704427" y="48609"/>
                  </a:lnTo>
                  <a:lnTo>
                    <a:pt x="707862" y="38588"/>
                  </a:lnTo>
                  <a:lnTo>
                    <a:pt x="711809" y="28828"/>
                  </a:lnTo>
                </a:path>
                <a:path w="1387475" h="1069975">
                  <a:moveTo>
                    <a:pt x="414350" y="83057"/>
                  </a:moveTo>
                  <a:lnTo>
                    <a:pt x="426496" y="91672"/>
                  </a:lnTo>
                  <a:lnTo>
                    <a:pt x="438148" y="101107"/>
                  </a:lnTo>
                  <a:lnTo>
                    <a:pt x="449274" y="111329"/>
                  </a:lnTo>
                  <a:lnTo>
                    <a:pt x="459841" y="122300"/>
                  </a:lnTo>
                </a:path>
                <a:path w="1387475" h="1069975">
                  <a:moveTo>
                    <a:pt x="68833" y="391413"/>
                  </a:moveTo>
                  <a:lnTo>
                    <a:pt x="66307" y="381250"/>
                  </a:lnTo>
                  <a:lnTo>
                    <a:pt x="64141" y="370966"/>
                  </a:lnTo>
                  <a:lnTo>
                    <a:pt x="62336" y="360588"/>
                  </a:lnTo>
                  <a:lnTo>
                    <a:pt x="60896" y="35013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654" y="690841"/>
            <a:ext cx="8967470" cy="3201035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489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50" dirty="0">
                <a:latin typeface="Arial MT"/>
                <a:cs typeface="Arial MT"/>
              </a:rPr>
              <a:t>Determination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of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30" dirty="0">
                <a:solidFill>
                  <a:srgbClr val="0000CC"/>
                </a:solidFill>
                <a:latin typeface="Arial MT"/>
                <a:cs typeface="Arial MT"/>
              </a:rPr>
              <a:t>risk</a:t>
            </a:r>
            <a:r>
              <a:rPr sz="1600" spc="-3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of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35" dirty="0">
                <a:solidFill>
                  <a:srgbClr val="0000CC"/>
                </a:solidFill>
                <a:latin typeface="Arial MT"/>
                <a:cs typeface="Arial MT"/>
              </a:rPr>
              <a:t>threat</a:t>
            </a:r>
            <a:r>
              <a:rPr sz="1600" spc="-8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solidFill>
                  <a:srgbClr val="0000CC"/>
                </a:solidFill>
                <a:latin typeface="Arial MT"/>
                <a:cs typeface="Arial MT"/>
              </a:rPr>
              <a:t>scenario</a:t>
            </a:r>
            <a:r>
              <a:rPr sz="1600" spc="-6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based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from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the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b="1" spc="-170" dirty="0">
                <a:solidFill>
                  <a:srgbClr val="0000CC"/>
                </a:solidFill>
                <a:latin typeface="Arial"/>
                <a:cs typeface="Arial"/>
              </a:rPr>
              <a:t>impact</a:t>
            </a:r>
            <a:r>
              <a:rPr sz="1600" b="1" spc="-7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600" spc="-135" dirty="0">
                <a:solidFill>
                  <a:srgbClr val="0000CC"/>
                </a:solidFill>
                <a:latin typeface="Arial MT"/>
                <a:cs typeface="Arial MT"/>
              </a:rPr>
              <a:t>of</a:t>
            </a:r>
            <a:r>
              <a:rPr sz="1600" spc="-6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solidFill>
                  <a:srgbClr val="0000CC"/>
                </a:solidFill>
                <a:latin typeface="Arial MT"/>
                <a:cs typeface="Arial MT"/>
              </a:rPr>
              <a:t>the</a:t>
            </a:r>
            <a:r>
              <a:rPr sz="1600" spc="-5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50" dirty="0">
                <a:solidFill>
                  <a:srgbClr val="0000CC"/>
                </a:solidFill>
                <a:latin typeface="Arial MT"/>
                <a:cs typeface="Arial MT"/>
              </a:rPr>
              <a:t>associated</a:t>
            </a:r>
            <a:r>
              <a:rPr sz="1600" spc="-8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85" dirty="0">
                <a:solidFill>
                  <a:srgbClr val="0000CC"/>
                </a:solidFill>
                <a:latin typeface="Arial MT"/>
                <a:cs typeface="Arial MT"/>
              </a:rPr>
              <a:t>damage</a:t>
            </a:r>
            <a:r>
              <a:rPr sz="1600" spc="-5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scenario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and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b="1" spc="-165" dirty="0">
                <a:latin typeface="Arial"/>
                <a:cs typeface="Arial"/>
              </a:rPr>
              <a:t>the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45" dirty="0">
                <a:solidFill>
                  <a:srgbClr val="0000CC"/>
                </a:solidFill>
                <a:latin typeface="Arial"/>
                <a:cs typeface="Arial"/>
              </a:rPr>
              <a:t>attack</a:t>
            </a:r>
            <a:endParaRPr sz="1600" dirty="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  <a:spcBef>
                <a:spcPts val="385"/>
              </a:spcBef>
            </a:pPr>
            <a:r>
              <a:rPr sz="1600" b="1" spc="-135" dirty="0">
                <a:solidFill>
                  <a:srgbClr val="0000CC"/>
                </a:solidFill>
                <a:latin typeface="Arial"/>
                <a:cs typeface="Arial"/>
              </a:rPr>
              <a:t>feasibility</a:t>
            </a:r>
            <a:r>
              <a:rPr sz="1600" b="1" spc="-60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600" spc="-135" dirty="0">
                <a:solidFill>
                  <a:srgbClr val="0000CC"/>
                </a:solidFill>
                <a:latin typeface="Arial MT"/>
                <a:cs typeface="Arial MT"/>
              </a:rPr>
              <a:t>of</a:t>
            </a:r>
            <a:r>
              <a:rPr sz="1600" spc="-5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solidFill>
                  <a:srgbClr val="0000CC"/>
                </a:solidFill>
                <a:latin typeface="Arial MT"/>
                <a:cs typeface="Arial MT"/>
              </a:rPr>
              <a:t>the</a:t>
            </a:r>
            <a:r>
              <a:rPr sz="1600" spc="-6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55" dirty="0">
                <a:solidFill>
                  <a:srgbClr val="0000CC"/>
                </a:solidFill>
                <a:latin typeface="Arial MT"/>
                <a:cs typeface="Arial MT"/>
              </a:rPr>
              <a:t>associated</a:t>
            </a:r>
            <a:r>
              <a:rPr sz="1600" spc="-7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0" dirty="0">
                <a:solidFill>
                  <a:srgbClr val="0000CC"/>
                </a:solidFill>
                <a:latin typeface="Arial MT"/>
                <a:cs typeface="Arial MT"/>
              </a:rPr>
              <a:t>attack</a:t>
            </a:r>
            <a:r>
              <a:rPr sz="1600" spc="-4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0000CC"/>
                </a:solidFill>
                <a:latin typeface="Arial MT"/>
                <a:cs typeface="Arial MT"/>
              </a:rPr>
              <a:t>paths</a:t>
            </a:r>
            <a:endParaRPr sz="1600" dirty="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50" dirty="0">
                <a:solidFill>
                  <a:srgbClr val="0000CC"/>
                </a:solidFill>
                <a:latin typeface="Arial MT"/>
                <a:cs typeface="Arial MT"/>
              </a:rPr>
              <a:t>Risk</a:t>
            </a:r>
            <a:r>
              <a:rPr sz="1600" spc="-5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55" dirty="0">
                <a:solidFill>
                  <a:srgbClr val="0000CC"/>
                </a:solidFill>
                <a:latin typeface="Arial MT"/>
                <a:cs typeface="Arial MT"/>
              </a:rPr>
              <a:t>values</a:t>
            </a:r>
            <a:r>
              <a:rPr sz="1600" spc="-4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can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determined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14" dirty="0">
                <a:latin typeface="Arial MT"/>
                <a:cs typeface="Arial MT"/>
              </a:rPr>
              <a:t>utilizing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risk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matrices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b="1" spc="-155" dirty="0">
                <a:solidFill>
                  <a:srgbClr val="0000CC"/>
                </a:solidFill>
                <a:latin typeface="Arial"/>
                <a:cs typeface="Arial"/>
              </a:rPr>
              <a:t>defined</a:t>
            </a:r>
            <a:r>
              <a:rPr sz="1600" b="1" spc="-6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600" b="1" spc="-180" dirty="0">
                <a:solidFill>
                  <a:srgbClr val="0000CC"/>
                </a:solidFill>
                <a:latin typeface="Arial"/>
                <a:cs typeface="Arial"/>
              </a:rPr>
              <a:t>by</a:t>
            </a:r>
            <a:r>
              <a:rPr sz="1600" b="1" spc="-6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600" b="1" spc="-165" dirty="0">
                <a:solidFill>
                  <a:srgbClr val="0000CC"/>
                </a:solidFill>
                <a:latin typeface="Arial"/>
                <a:cs typeface="Arial"/>
              </a:rPr>
              <a:t>the</a:t>
            </a:r>
            <a:r>
              <a:rPr sz="1600" b="1" spc="-4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600" b="1" spc="-60" dirty="0">
                <a:solidFill>
                  <a:srgbClr val="0000CC"/>
                </a:solidFill>
                <a:latin typeface="Arial"/>
                <a:cs typeface="Arial"/>
              </a:rPr>
              <a:t>organization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0"/>
              </a:spcBef>
              <a:buFont typeface="Wingdings"/>
              <a:buChar char=""/>
            </a:pPr>
            <a:endParaRPr sz="1600" dirty="0">
              <a:latin typeface="Arial"/>
              <a:cs typeface="Arial"/>
            </a:endParaRPr>
          </a:p>
          <a:p>
            <a:pPr marL="857250" marR="7307580" indent="635" algn="ctr">
              <a:lnSpc>
                <a:spcPct val="100000"/>
              </a:lnSpc>
            </a:pPr>
            <a:r>
              <a:rPr sz="1400" b="1" spc="-10" dirty="0">
                <a:solidFill>
                  <a:srgbClr val="0000CC"/>
                </a:solidFill>
                <a:latin typeface="Arial"/>
                <a:cs typeface="Arial"/>
              </a:rPr>
              <a:t>S</a:t>
            </a:r>
            <a:r>
              <a:rPr sz="1400" spc="-10" dirty="0">
                <a:latin typeface="Arial MT"/>
                <a:cs typeface="Arial MT"/>
              </a:rPr>
              <a:t>afety, </a:t>
            </a:r>
            <a:r>
              <a:rPr sz="1400" b="1" spc="-20" dirty="0">
                <a:solidFill>
                  <a:srgbClr val="0000CC"/>
                </a:solidFill>
                <a:latin typeface="Arial"/>
                <a:cs typeface="Arial"/>
              </a:rPr>
              <a:t>F</a:t>
            </a:r>
            <a:r>
              <a:rPr sz="1400" spc="-20" dirty="0">
                <a:latin typeface="Arial MT"/>
                <a:cs typeface="Arial MT"/>
              </a:rPr>
              <a:t>inancial, </a:t>
            </a:r>
            <a:r>
              <a:rPr sz="1400" b="1" spc="-114" dirty="0">
                <a:solidFill>
                  <a:srgbClr val="0000CC"/>
                </a:solidFill>
                <a:latin typeface="Arial"/>
                <a:cs typeface="Arial"/>
              </a:rPr>
              <a:t>O</a:t>
            </a:r>
            <a:r>
              <a:rPr sz="1400" spc="-114" dirty="0">
                <a:latin typeface="Arial MT"/>
                <a:cs typeface="Arial MT"/>
              </a:rPr>
              <a:t>perational, </a:t>
            </a:r>
            <a:r>
              <a:rPr sz="1400" b="1" spc="-10" dirty="0">
                <a:solidFill>
                  <a:srgbClr val="0000CC"/>
                </a:solidFill>
                <a:latin typeface="Arial"/>
                <a:cs typeface="Arial"/>
              </a:rPr>
              <a:t>P</a:t>
            </a:r>
            <a:r>
              <a:rPr sz="1400" spc="-10" dirty="0">
                <a:latin typeface="Arial MT"/>
                <a:cs typeface="Arial MT"/>
              </a:rPr>
              <a:t>rivacy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400" dirty="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buFont typeface="Wingdings"/>
              <a:buChar char=""/>
              <a:tabLst>
                <a:tab pos="189230" algn="l"/>
              </a:tabLst>
            </a:pPr>
            <a:r>
              <a:rPr sz="1600" spc="-155" dirty="0">
                <a:latin typeface="Arial MT"/>
                <a:cs typeface="Arial MT"/>
              </a:rPr>
              <a:t>Drive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25" dirty="0">
                <a:latin typeface="Arial MT"/>
                <a:cs typeface="Arial MT"/>
              </a:rPr>
              <a:t>risk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value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on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each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S,F,O,P</a:t>
            </a:r>
            <a:endParaRPr sz="1600" dirty="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50" dirty="0">
                <a:latin typeface="Arial MT"/>
                <a:cs typeface="Arial MT"/>
              </a:rPr>
              <a:t>Risk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value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could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b="1" spc="-160" dirty="0">
                <a:solidFill>
                  <a:srgbClr val="0000CC"/>
                </a:solidFill>
                <a:latin typeface="Arial"/>
                <a:cs typeface="Arial"/>
              </a:rPr>
              <a:t>highest</a:t>
            </a:r>
            <a:r>
              <a:rPr sz="1600" b="1" spc="-7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600" b="1" spc="-160" dirty="0">
                <a:solidFill>
                  <a:srgbClr val="0000CC"/>
                </a:solidFill>
                <a:latin typeface="Arial"/>
                <a:cs typeface="Arial"/>
              </a:rPr>
              <a:t>value</a:t>
            </a:r>
            <a:r>
              <a:rPr sz="1600" b="1" spc="-65" dirty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sz="1600" spc="-190" dirty="0">
                <a:solidFill>
                  <a:srgbClr val="0000CC"/>
                </a:solidFill>
                <a:latin typeface="Arial MT"/>
                <a:cs typeface="Arial MT"/>
              </a:rPr>
              <a:t>among</a:t>
            </a:r>
            <a:r>
              <a:rPr sz="1600" spc="-7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30" dirty="0">
                <a:solidFill>
                  <a:srgbClr val="0000CC"/>
                </a:solidFill>
                <a:latin typeface="Arial MT"/>
                <a:cs typeface="Arial MT"/>
              </a:rPr>
              <a:t>risk</a:t>
            </a:r>
            <a:r>
              <a:rPr sz="1600" spc="-3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solidFill>
                  <a:srgbClr val="0000CC"/>
                </a:solidFill>
                <a:latin typeface="Arial MT"/>
                <a:cs typeface="Arial MT"/>
              </a:rPr>
              <a:t>values</a:t>
            </a:r>
            <a:r>
              <a:rPr sz="1600" spc="-7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70" dirty="0">
                <a:solidFill>
                  <a:srgbClr val="0000CC"/>
                </a:solidFill>
                <a:latin typeface="Arial MT"/>
                <a:cs typeface="Arial MT"/>
              </a:rPr>
              <a:t>on</a:t>
            </a:r>
            <a:r>
              <a:rPr sz="1600" spc="-4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55" dirty="0">
                <a:solidFill>
                  <a:srgbClr val="0000CC"/>
                </a:solidFill>
                <a:latin typeface="Arial MT"/>
                <a:cs typeface="Arial MT"/>
              </a:rPr>
              <a:t>Safety,</a:t>
            </a:r>
            <a:r>
              <a:rPr sz="1600" spc="-7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30" dirty="0">
                <a:solidFill>
                  <a:srgbClr val="0000CC"/>
                </a:solidFill>
                <a:latin typeface="Arial MT"/>
                <a:cs typeface="Arial MT"/>
              </a:rPr>
              <a:t>Financial,</a:t>
            </a:r>
            <a:r>
              <a:rPr sz="1600" spc="-9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50" dirty="0">
                <a:solidFill>
                  <a:srgbClr val="0000CC"/>
                </a:solidFill>
                <a:latin typeface="Arial MT"/>
                <a:cs typeface="Arial MT"/>
              </a:rPr>
              <a:t>Operational</a:t>
            </a:r>
            <a:r>
              <a:rPr sz="1600" spc="-8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70" dirty="0">
                <a:solidFill>
                  <a:srgbClr val="0000CC"/>
                </a:solidFill>
                <a:latin typeface="Arial MT"/>
                <a:cs typeface="Arial MT"/>
              </a:rPr>
              <a:t>and</a:t>
            </a:r>
            <a:r>
              <a:rPr sz="1600" spc="-8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CC"/>
                </a:solidFill>
                <a:latin typeface="Arial MT"/>
                <a:cs typeface="Arial MT"/>
              </a:rPr>
              <a:t>Privacy</a:t>
            </a:r>
            <a:endParaRPr sz="1600" dirty="0">
              <a:latin typeface="Arial MT"/>
              <a:cs typeface="Arial MT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301744" y="5226050"/>
          <a:ext cx="4033518" cy="1259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0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955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813435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b="1" dirty="0">
                          <a:latin typeface="Malgun Gothic"/>
                          <a:cs typeface="Malgun Gothic"/>
                        </a:rPr>
                        <a:t>Attack</a:t>
                      </a:r>
                      <a:r>
                        <a:rPr sz="11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b="1" spc="-10" dirty="0">
                          <a:latin typeface="Malgun Gothic"/>
                          <a:cs typeface="Malgun Gothic"/>
                        </a:rPr>
                        <a:t>feasibility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1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dirty="0">
                          <a:latin typeface="Malgun Gothic"/>
                          <a:cs typeface="Malgun Gothic"/>
                        </a:rPr>
                        <a:t>very</a:t>
                      </a:r>
                      <a:r>
                        <a:rPr sz="1100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25" dirty="0">
                          <a:latin typeface="Malgun Gothic"/>
                          <a:cs typeface="Malgun Gothic"/>
                        </a:rPr>
                        <a:t>low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25" dirty="0">
                          <a:latin typeface="Malgun Gothic"/>
                          <a:cs typeface="Malgun Gothic"/>
                        </a:rPr>
                        <a:t>low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9375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medium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21218A"/>
                      </a:solidFill>
                      <a:prstDash val="solid"/>
                    </a:lnT>
                    <a:lnB w="6350">
                      <a:solidFill>
                        <a:srgbClr val="CC00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20" dirty="0">
                          <a:latin typeface="Malgun Gothic"/>
                          <a:cs typeface="Malgun Gothic"/>
                        </a:rPr>
                        <a:t>high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2870" marR="64769" indent="-32384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Malgun Gothic"/>
                          <a:cs typeface="Malgun Gothic"/>
                        </a:rPr>
                        <a:t>Impact rating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100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severe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3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38100">
                      <a:solidFill>
                        <a:srgbClr val="CC0066"/>
                      </a:solidFill>
                      <a:prstDash val="solid"/>
                    </a:lnR>
                    <a:lnT w="635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4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CC0066"/>
                      </a:solidFill>
                      <a:prstDash val="solid"/>
                    </a:lnL>
                    <a:lnR w="38100">
                      <a:solidFill>
                        <a:srgbClr val="CC0066"/>
                      </a:solidFill>
                      <a:prstDash val="solid"/>
                    </a:lnR>
                    <a:lnT w="6350">
                      <a:solidFill>
                        <a:srgbClr val="CC0066"/>
                      </a:solidFill>
                      <a:prstDash val="solid"/>
                    </a:lnT>
                    <a:lnB w="6350">
                      <a:solidFill>
                        <a:srgbClr val="CC0066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66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5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0655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major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1218A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CC0066"/>
                      </a:solidFill>
                      <a:prstDash val="solid"/>
                    </a:lnT>
                    <a:lnB w="38100">
                      <a:solidFill>
                        <a:srgbClr val="CC0066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349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4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2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38100">
                      <a:solidFill>
                        <a:srgbClr val="CC0066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135"/>
                        </a:lnSpc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3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66"/>
                      </a:solidFill>
                      <a:prstDash val="solid"/>
                    </a:lnL>
                    <a:lnR w="38100">
                      <a:solidFill>
                        <a:srgbClr val="CC0066"/>
                      </a:solidFill>
                      <a:prstDash val="solid"/>
                    </a:lnR>
                    <a:lnT w="38100">
                      <a:solidFill>
                        <a:srgbClr val="CC0066"/>
                      </a:solidFill>
                      <a:prstDash val="solid"/>
                    </a:lnT>
                    <a:lnB w="6350">
                      <a:solidFill>
                        <a:srgbClr val="CC0066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CC0066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048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moderate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415" algn="ctr">
                        <a:lnSpc>
                          <a:spcPts val="1305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CC0066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305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3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negligible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38100">
                      <a:solidFill>
                        <a:srgbClr val="CC0066"/>
                      </a:solidFill>
                      <a:prstDash val="solid"/>
                    </a:lnR>
                    <a:lnT w="635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21218A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CC0066"/>
                      </a:solidFill>
                      <a:prstDash val="solid"/>
                    </a:lnL>
                    <a:lnR w="38100">
                      <a:solidFill>
                        <a:srgbClr val="CC0066"/>
                      </a:solidFill>
                      <a:prstDash val="solid"/>
                    </a:lnR>
                    <a:lnT w="6350">
                      <a:solidFill>
                        <a:srgbClr val="CC0066"/>
                      </a:solidFill>
                      <a:prstDash val="solid"/>
                    </a:lnT>
                    <a:lnB w="6350">
                      <a:solidFill>
                        <a:srgbClr val="CC0066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66"/>
                      </a:solidFill>
                      <a:prstDash val="solid"/>
                    </a:lnL>
                    <a:lnR w="38100">
                      <a:solidFill>
                        <a:srgbClr val="21218A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21218A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38100">
                      <a:solidFill>
                        <a:srgbClr val="21218A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82155" y="4120007"/>
          <a:ext cx="8930640" cy="742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Damage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scenario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Safety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Privacy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91440" marR="25272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5" dirty="0">
                          <a:latin typeface="Arial MT"/>
                          <a:cs typeface="Arial MT"/>
                        </a:rPr>
                        <a:t>Front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95" dirty="0">
                          <a:latin typeface="Arial MT"/>
                          <a:cs typeface="Arial MT"/>
                        </a:rPr>
                        <a:t>collision</a:t>
                      </a:r>
                      <a:r>
                        <a:rPr sz="12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14" dirty="0">
                          <a:latin typeface="Arial MT"/>
                          <a:cs typeface="Arial MT"/>
                        </a:rPr>
                        <a:t>narrow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5" dirty="0">
                          <a:latin typeface="Arial MT"/>
                          <a:cs typeface="Arial MT"/>
                        </a:rPr>
                        <a:t>stationary</a:t>
                      </a:r>
                      <a:r>
                        <a:rPr sz="12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object</a:t>
                      </a:r>
                      <a:r>
                        <a:rPr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0" dirty="0">
                          <a:latin typeface="Arial MT"/>
                          <a:cs typeface="Arial MT"/>
                        </a:rPr>
                        <a:t>caused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14" dirty="0">
                          <a:latin typeface="Arial MT"/>
                          <a:cs typeface="Arial MT"/>
                        </a:rPr>
                        <a:t>by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90" dirty="0">
                          <a:latin typeface="Arial MT"/>
                          <a:cs typeface="Arial MT"/>
                        </a:rPr>
                        <a:t>unintended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turning-</a:t>
                      </a:r>
                      <a:r>
                        <a:rPr sz="1200" spc="-90" dirty="0">
                          <a:latin typeface="Arial MT"/>
                          <a:cs typeface="Arial MT"/>
                        </a:rPr>
                        <a:t>off</a:t>
                      </a:r>
                      <a:r>
                        <a:rPr sz="12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25" dirty="0">
                          <a:latin typeface="Arial MT"/>
                          <a:cs typeface="Arial MT"/>
                        </a:rPr>
                        <a:t>headlamp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5" dirty="0">
                          <a:latin typeface="Arial MT"/>
                          <a:cs typeface="Arial MT"/>
                        </a:rPr>
                        <a:t>during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night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driving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0" dirty="0">
                          <a:latin typeface="Arial MT"/>
                          <a:cs typeface="Arial MT"/>
                        </a:rPr>
                        <a:t>at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35" dirty="0">
                          <a:latin typeface="Arial MT"/>
                          <a:cs typeface="Arial MT"/>
                        </a:rPr>
                        <a:t>medium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speed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Severe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Major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Major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Negligible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1480566" y="4935220"/>
            <a:ext cx="320040" cy="479425"/>
            <a:chOff x="1480566" y="4935220"/>
            <a:chExt cx="320040" cy="479425"/>
          </a:xfrm>
        </p:grpSpPr>
        <p:sp>
          <p:nvSpPr>
            <p:cNvPr id="21" name="object 21"/>
            <p:cNvSpPr/>
            <p:nvPr/>
          </p:nvSpPr>
          <p:spPr>
            <a:xfrm>
              <a:off x="1482090" y="4936489"/>
              <a:ext cx="317500" cy="476250"/>
            </a:xfrm>
            <a:custGeom>
              <a:avLst/>
              <a:gdLst/>
              <a:ahLst/>
              <a:cxnLst/>
              <a:rect l="l" t="t" r="r" b="b"/>
              <a:pathLst>
                <a:path w="317500" h="476250">
                  <a:moveTo>
                    <a:pt x="316992" y="187960"/>
                  </a:moveTo>
                  <a:lnTo>
                    <a:pt x="209169" y="187960"/>
                  </a:lnTo>
                  <a:lnTo>
                    <a:pt x="209169" y="0"/>
                  </a:lnTo>
                  <a:lnTo>
                    <a:pt x="107823" y="0"/>
                  </a:lnTo>
                  <a:lnTo>
                    <a:pt x="107823" y="187960"/>
                  </a:lnTo>
                  <a:lnTo>
                    <a:pt x="0" y="187960"/>
                  </a:lnTo>
                  <a:lnTo>
                    <a:pt x="0" y="289560"/>
                  </a:lnTo>
                  <a:lnTo>
                    <a:pt x="107823" y="289560"/>
                  </a:lnTo>
                  <a:lnTo>
                    <a:pt x="107823" y="476250"/>
                  </a:lnTo>
                  <a:lnTo>
                    <a:pt x="209169" y="476250"/>
                  </a:lnTo>
                  <a:lnTo>
                    <a:pt x="209169" y="289560"/>
                  </a:lnTo>
                  <a:lnTo>
                    <a:pt x="316992" y="289560"/>
                  </a:lnTo>
                  <a:lnTo>
                    <a:pt x="316992" y="18796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82090" y="4936744"/>
              <a:ext cx="317500" cy="476250"/>
            </a:xfrm>
            <a:custGeom>
              <a:avLst/>
              <a:gdLst/>
              <a:ahLst/>
              <a:cxnLst/>
              <a:rect l="l" t="t" r="r" b="b"/>
              <a:pathLst>
                <a:path w="317500" h="476250">
                  <a:moveTo>
                    <a:pt x="0" y="187324"/>
                  </a:moveTo>
                  <a:lnTo>
                    <a:pt x="107822" y="187324"/>
                  </a:lnTo>
                  <a:lnTo>
                    <a:pt x="107822" y="0"/>
                  </a:lnTo>
                  <a:lnTo>
                    <a:pt x="209168" y="0"/>
                  </a:lnTo>
                  <a:lnTo>
                    <a:pt x="209168" y="187324"/>
                  </a:lnTo>
                  <a:lnTo>
                    <a:pt x="316991" y="187324"/>
                  </a:lnTo>
                  <a:lnTo>
                    <a:pt x="316991" y="288670"/>
                  </a:lnTo>
                  <a:lnTo>
                    <a:pt x="209168" y="288670"/>
                  </a:lnTo>
                  <a:lnTo>
                    <a:pt x="209168" y="475995"/>
                  </a:lnTo>
                  <a:lnTo>
                    <a:pt x="107822" y="475995"/>
                  </a:lnTo>
                  <a:lnTo>
                    <a:pt x="107822" y="288670"/>
                  </a:lnTo>
                  <a:lnTo>
                    <a:pt x="0" y="288670"/>
                  </a:lnTo>
                  <a:lnTo>
                    <a:pt x="0" y="187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635628" y="5891301"/>
            <a:ext cx="438784" cy="103505"/>
            <a:chOff x="3635628" y="5891301"/>
            <a:chExt cx="438784" cy="103505"/>
          </a:xfrm>
        </p:grpSpPr>
        <p:sp>
          <p:nvSpPr>
            <p:cNvPr id="24" name="object 24"/>
            <p:cNvSpPr/>
            <p:nvPr/>
          </p:nvSpPr>
          <p:spPr>
            <a:xfrm>
              <a:off x="3637152" y="5892825"/>
              <a:ext cx="435609" cy="100965"/>
            </a:xfrm>
            <a:custGeom>
              <a:avLst/>
              <a:gdLst/>
              <a:ahLst/>
              <a:cxnLst/>
              <a:rect l="l" t="t" r="r" b="b"/>
              <a:pathLst>
                <a:path w="435610" h="100964">
                  <a:moveTo>
                    <a:pt x="435610" y="0"/>
                  </a:moveTo>
                  <a:lnTo>
                    <a:pt x="0" y="0"/>
                  </a:lnTo>
                  <a:lnTo>
                    <a:pt x="0" y="100355"/>
                  </a:lnTo>
                  <a:lnTo>
                    <a:pt x="435610" y="100355"/>
                  </a:lnTo>
                  <a:lnTo>
                    <a:pt x="435610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37152" y="5892825"/>
              <a:ext cx="435609" cy="100965"/>
            </a:xfrm>
            <a:custGeom>
              <a:avLst/>
              <a:gdLst/>
              <a:ahLst/>
              <a:cxnLst/>
              <a:rect l="l" t="t" r="r" b="b"/>
              <a:pathLst>
                <a:path w="435610" h="100964">
                  <a:moveTo>
                    <a:pt x="0" y="0"/>
                  </a:moveTo>
                  <a:lnTo>
                    <a:pt x="435610" y="0"/>
                  </a:lnTo>
                  <a:lnTo>
                    <a:pt x="435610" y="100355"/>
                  </a:lnTo>
                  <a:lnTo>
                    <a:pt x="0" y="1003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635628" y="6041847"/>
            <a:ext cx="438784" cy="103505"/>
            <a:chOff x="3635628" y="6041847"/>
            <a:chExt cx="438784" cy="103505"/>
          </a:xfrm>
        </p:grpSpPr>
        <p:sp>
          <p:nvSpPr>
            <p:cNvPr id="27" name="object 27"/>
            <p:cNvSpPr/>
            <p:nvPr/>
          </p:nvSpPr>
          <p:spPr>
            <a:xfrm>
              <a:off x="3637152" y="6043371"/>
              <a:ext cx="435609" cy="100965"/>
            </a:xfrm>
            <a:custGeom>
              <a:avLst/>
              <a:gdLst/>
              <a:ahLst/>
              <a:cxnLst/>
              <a:rect l="l" t="t" r="r" b="b"/>
              <a:pathLst>
                <a:path w="435610" h="100964">
                  <a:moveTo>
                    <a:pt x="435610" y="0"/>
                  </a:moveTo>
                  <a:lnTo>
                    <a:pt x="0" y="0"/>
                  </a:lnTo>
                  <a:lnTo>
                    <a:pt x="0" y="100355"/>
                  </a:lnTo>
                  <a:lnTo>
                    <a:pt x="435610" y="100355"/>
                  </a:lnTo>
                  <a:lnTo>
                    <a:pt x="435610" y="0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37152" y="6043371"/>
              <a:ext cx="435609" cy="100965"/>
            </a:xfrm>
            <a:custGeom>
              <a:avLst/>
              <a:gdLst/>
              <a:ahLst/>
              <a:cxnLst/>
              <a:rect l="l" t="t" r="r" b="b"/>
              <a:pathLst>
                <a:path w="435610" h="100964">
                  <a:moveTo>
                    <a:pt x="0" y="0"/>
                  </a:moveTo>
                  <a:lnTo>
                    <a:pt x="435610" y="0"/>
                  </a:lnTo>
                  <a:lnTo>
                    <a:pt x="435610" y="100355"/>
                  </a:lnTo>
                  <a:lnTo>
                    <a:pt x="0" y="1003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8481059" y="5334000"/>
            <a:ext cx="360045" cy="1108075"/>
          </a:xfrm>
          <a:custGeom>
            <a:avLst/>
            <a:gdLst/>
            <a:ahLst/>
            <a:cxnLst/>
            <a:rect l="l" t="t" r="r" b="b"/>
            <a:pathLst>
              <a:path w="360045" h="1108075">
                <a:moveTo>
                  <a:pt x="0" y="0"/>
                </a:moveTo>
                <a:lnTo>
                  <a:pt x="69996" y="2361"/>
                </a:lnTo>
                <a:lnTo>
                  <a:pt x="127158" y="8794"/>
                </a:lnTo>
                <a:lnTo>
                  <a:pt x="165699" y="18323"/>
                </a:lnTo>
                <a:lnTo>
                  <a:pt x="179832" y="29971"/>
                </a:lnTo>
                <a:lnTo>
                  <a:pt x="179832" y="524002"/>
                </a:lnTo>
                <a:lnTo>
                  <a:pt x="193964" y="535666"/>
                </a:lnTo>
                <a:lnTo>
                  <a:pt x="232505" y="545193"/>
                </a:lnTo>
                <a:lnTo>
                  <a:pt x="289667" y="551617"/>
                </a:lnTo>
                <a:lnTo>
                  <a:pt x="359664" y="553974"/>
                </a:lnTo>
                <a:lnTo>
                  <a:pt x="289667" y="556330"/>
                </a:lnTo>
                <a:lnTo>
                  <a:pt x="232505" y="562754"/>
                </a:lnTo>
                <a:lnTo>
                  <a:pt x="193964" y="572281"/>
                </a:lnTo>
                <a:lnTo>
                  <a:pt x="179832" y="583946"/>
                </a:lnTo>
                <a:lnTo>
                  <a:pt x="179832" y="1077976"/>
                </a:lnTo>
                <a:lnTo>
                  <a:pt x="165699" y="1089640"/>
                </a:lnTo>
                <a:lnTo>
                  <a:pt x="127158" y="1099167"/>
                </a:lnTo>
                <a:lnTo>
                  <a:pt x="69996" y="1105591"/>
                </a:lnTo>
                <a:lnTo>
                  <a:pt x="0" y="1107948"/>
                </a:lnTo>
              </a:path>
            </a:pathLst>
          </a:custGeom>
          <a:ln w="9144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939910" y="5384038"/>
            <a:ext cx="6457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Risk</a:t>
            </a:r>
            <a:r>
              <a:rPr sz="1200" b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b="1" u="sng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150" dirty="0">
                <a:latin typeface="Arial MT"/>
                <a:cs typeface="Arial MT"/>
              </a:rPr>
              <a:t>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70" dirty="0">
                <a:latin typeface="Arial MT"/>
                <a:cs typeface="Arial MT"/>
              </a:rPr>
              <a:t>: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150" dirty="0">
                <a:latin typeface="Arial MT"/>
                <a:cs typeface="Arial MT"/>
              </a:rPr>
              <a:t>F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70" dirty="0">
                <a:latin typeface="Arial MT"/>
                <a:cs typeface="Arial MT"/>
              </a:rPr>
              <a:t>:</a:t>
            </a:r>
            <a:r>
              <a:rPr sz="1200" spc="-50" dirty="0">
                <a:latin typeface="Arial MT"/>
                <a:cs typeface="Arial MT"/>
              </a:rPr>
              <a:t> 3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185" dirty="0">
                <a:latin typeface="Arial MT"/>
                <a:cs typeface="Arial MT"/>
              </a:rPr>
              <a:t>O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70" dirty="0">
                <a:latin typeface="Arial MT"/>
                <a:cs typeface="Arial MT"/>
              </a:rPr>
              <a:t>: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150" dirty="0">
                <a:latin typeface="Arial MT"/>
                <a:cs typeface="Arial MT"/>
              </a:rPr>
              <a:t>P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70" dirty="0">
                <a:latin typeface="Arial MT"/>
                <a:cs typeface="Arial MT"/>
              </a:rPr>
              <a:t>: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6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71078" y="281813"/>
            <a:ext cx="1236726" cy="155701"/>
          </a:xfrm>
          <a:prstGeom prst="rect">
            <a:avLst/>
          </a:prstGeom>
        </p:spPr>
      </p:pic>
      <p:sp>
        <p:nvSpPr>
          <p:cNvPr id="32" name="Action Button: Go Home 3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682D94F-5E31-4A28-8280-036A059BA624}"/>
              </a:ext>
            </a:extLst>
          </p:cNvPr>
          <p:cNvSpPr/>
          <p:nvPr/>
        </p:nvSpPr>
        <p:spPr>
          <a:xfrm>
            <a:off x="9523134" y="553296"/>
            <a:ext cx="361528" cy="332061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7764" y="19811"/>
            <a:ext cx="1455420" cy="250190"/>
          </a:xfrm>
          <a:prstGeom prst="rect">
            <a:avLst/>
          </a:prstGeom>
          <a:ln w="6096">
            <a:solidFill>
              <a:srgbClr val="D9D9D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LGE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Internal</a:t>
            </a:r>
            <a:r>
              <a:rPr sz="1000" spc="-40" dirty="0">
                <a:solidFill>
                  <a:srgbClr val="BEBEBE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BEBEBE"/>
                </a:solidFill>
                <a:latin typeface="Arial MT"/>
                <a:cs typeface="Arial MT"/>
              </a:rPr>
              <a:t>Use</a:t>
            </a:r>
            <a:r>
              <a:rPr sz="1000" spc="-20" dirty="0">
                <a:solidFill>
                  <a:srgbClr val="BEBEBE"/>
                </a:solidFill>
                <a:latin typeface="Arial MT"/>
                <a:cs typeface="Arial MT"/>
              </a:rPr>
              <a:t> Only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0031" y="6452614"/>
            <a:ext cx="484631" cy="3901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115" y="6416517"/>
            <a:ext cx="530273" cy="26269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9906000" cy="1158240"/>
            <a:chOff x="0" y="0"/>
            <a:chExt cx="9906000" cy="11582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906000" cy="11582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627" y="171830"/>
              <a:ext cx="634365" cy="186055"/>
            </a:xfrm>
            <a:custGeom>
              <a:avLst/>
              <a:gdLst/>
              <a:ahLst/>
              <a:cxnLst/>
              <a:rect l="l" t="t" r="r" b="b"/>
              <a:pathLst>
                <a:path w="634365" h="186054">
                  <a:moveTo>
                    <a:pt x="566801" y="0"/>
                  </a:moveTo>
                  <a:lnTo>
                    <a:pt x="532142" y="0"/>
                  </a:lnTo>
                  <a:lnTo>
                    <a:pt x="465543" y="185674"/>
                  </a:lnTo>
                  <a:lnTo>
                    <a:pt x="492607" y="185674"/>
                  </a:lnTo>
                  <a:lnTo>
                    <a:pt x="511327" y="132842"/>
                  </a:lnTo>
                  <a:lnTo>
                    <a:pt x="615003" y="132842"/>
                  </a:lnTo>
                  <a:lnTo>
                    <a:pt x="606662" y="109854"/>
                  </a:lnTo>
                  <a:lnTo>
                    <a:pt x="518071" y="109854"/>
                  </a:lnTo>
                  <a:lnTo>
                    <a:pt x="549224" y="23622"/>
                  </a:lnTo>
                  <a:lnTo>
                    <a:pt x="575372" y="23622"/>
                  </a:lnTo>
                  <a:lnTo>
                    <a:pt x="566801" y="0"/>
                  </a:lnTo>
                  <a:close/>
                </a:path>
                <a:path w="634365" h="186054">
                  <a:moveTo>
                    <a:pt x="615003" y="132842"/>
                  </a:moveTo>
                  <a:lnTo>
                    <a:pt x="587616" y="132842"/>
                  </a:lnTo>
                  <a:lnTo>
                    <a:pt x="606844" y="185674"/>
                  </a:lnTo>
                  <a:lnTo>
                    <a:pt x="634174" y="185674"/>
                  </a:lnTo>
                  <a:lnTo>
                    <a:pt x="615003" y="132842"/>
                  </a:lnTo>
                  <a:close/>
                </a:path>
                <a:path w="634365" h="186054">
                  <a:moveTo>
                    <a:pt x="575372" y="23622"/>
                  </a:moveTo>
                  <a:lnTo>
                    <a:pt x="549224" y="23622"/>
                  </a:lnTo>
                  <a:lnTo>
                    <a:pt x="580644" y="109854"/>
                  </a:lnTo>
                  <a:lnTo>
                    <a:pt x="606662" y="109854"/>
                  </a:lnTo>
                  <a:lnTo>
                    <a:pt x="575372" y="23622"/>
                  </a:lnTo>
                  <a:close/>
                </a:path>
                <a:path w="634365" h="186054">
                  <a:moveTo>
                    <a:pt x="83235" y="22860"/>
                  </a:moveTo>
                  <a:lnTo>
                    <a:pt x="57188" y="22860"/>
                  </a:lnTo>
                  <a:lnTo>
                    <a:pt x="57188" y="185674"/>
                  </a:lnTo>
                  <a:lnTo>
                    <a:pt x="83235" y="185674"/>
                  </a:lnTo>
                  <a:lnTo>
                    <a:pt x="83235" y="22860"/>
                  </a:lnTo>
                  <a:close/>
                </a:path>
                <a:path w="634365" h="186054">
                  <a:moveTo>
                    <a:pt x="240665" y="0"/>
                  </a:moveTo>
                  <a:lnTo>
                    <a:pt x="206006" y="0"/>
                  </a:lnTo>
                  <a:lnTo>
                    <a:pt x="139407" y="185674"/>
                  </a:lnTo>
                  <a:lnTo>
                    <a:pt x="166471" y="185674"/>
                  </a:lnTo>
                  <a:lnTo>
                    <a:pt x="185191" y="132842"/>
                  </a:lnTo>
                  <a:lnTo>
                    <a:pt x="288867" y="132842"/>
                  </a:lnTo>
                  <a:lnTo>
                    <a:pt x="280526" y="109854"/>
                  </a:lnTo>
                  <a:lnTo>
                    <a:pt x="191935" y="109854"/>
                  </a:lnTo>
                  <a:lnTo>
                    <a:pt x="223088" y="23622"/>
                  </a:lnTo>
                  <a:lnTo>
                    <a:pt x="249236" y="23622"/>
                  </a:lnTo>
                  <a:lnTo>
                    <a:pt x="240665" y="0"/>
                  </a:lnTo>
                  <a:close/>
                </a:path>
                <a:path w="634365" h="186054">
                  <a:moveTo>
                    <a:pt x="288867" y="132842"/>
                  </a:moveTo>
                  <a:lnTo>
                    <a:pt x="261480" y="132842"/>
                  </a:lnTo>
                  <a:lnTo>
                    <a:pt x="280708" y="185674"/>
                  </a:lnTo>
                  <a:lnTo>
                    <a:pt x="308038" y="185674"/>
                  </a:lnTo>
                  <a:lnTo>
                    <a:pt x="288867" y="132842"/>
                  </a:lnTo>
                  <a:close/>
                </a:path>
                <a:path w="634365" h="186054">
                  <a:moveTo>
                    <a:pt x="249236" y="23622"/>
                  </a:moveTo>
                  <a:lnTo>
                    <a:pt x="223088" y="23622"/>
                  </a:lnTo>
                  <a:lnTo>
                    <a:pt x="254508" y="109854"/>
                  </a:lnTo>
                  <a:lnTo>
                    <a:pt x="280526" y="109854"/>
                  </a:lnTo>
                  <a:lnTo>
                    <a:pt x="249236" y="23622"/>
                  </a:lnTo>
                  <a:close/>
                </a:path>
                <a:path w="634365" h="186054">
                  <a:moveTo>
                    <a:pt x="140423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40423" y="22860"/>
                  </a:lnTo>
                  <a:lnTo>
                    <a:pt x="140423" y="0"/>
                  </a:lnTo>
                  <a:close/>
                </a:path>
                <a:path w="634365" h="186054">
                  <a:moveTo>
                    <a:pt x="391020" y="0"/>
                  </a:moveTo>
                  <a:lnTo>
                    <a:pt x="326301" y="0"/>
                  </a:lnTo>
                  <a:lnTo>
                    <a:pt x="326301" y="185674"/>
                  </a:lnTo>
                  <a:lnTo>
                    <a:pt x="352374" y="185674"/>
                  </a:lnTo>
                  <a:lnTo>
                    <a:pt x="352374" y="109347"/>
                  </a:lnTo>
                  <a:lnTo>
                    <a:pt x="420894" y="109347"/>
                  </a:lnTo>
                  <a:lnTo>
                    <a:pt x="418782" y="105028"/>
                  </a:lnTo>
                  <a:lnTo>
                    <a:pt x="425182" y="102600"/>
                  </a:lnTo>
                  <a:lnTo>
                    <a:pt x="430990" y="99504"/>
                  </a:lnTo>
                  <a:lnTo>
                    <a:pt x="436202" y="95742"/>
                  </a:lnTo>
                  <a:lnTo>
                    <a:pt x="440816" y="91313"/>
                  </a:lnTo>
                  <a:lnTo>
                    <a:pt x="444142" y="86995"/>
                  </a:lnTo>
                  <a:lnTo>
                    <a:pt x="352374" y="86995"/>
                  </a:lnTo>
                  <a:lnTo>
                    <a:pt x="352374" y="22860"/>
                  </a:lnTo>
                  <a:lnTo>
                    <a:pt x="446468" y="22860"/>
                  </a:lnTo>
                  <a:lnTo>
                    <a:pt x="444958" y="20058"/>
                  </a:lnTo>
                  <a:lnTo>
                    <a:pt x="437934" y="12700"/>
                  </a:lnTo>
                  <a:lnTo>
                    <a:pt x="428987" y="7125"/>
                  </a:lnTo>
                  <a:lnTo>
                    <a:pt x="418187" y="3159"/>
                  </a:lnTo>
                  <a:lnTo>
                    <a:pt x="405531" y="787"/>
                  </a:lnTo>
                  <a:lnTo>
                    <a:pt x="391020" y="0"/>
                  </a:lnTo>
                  <a:close/>
                </a:path>
                <a:path w="634365" h="186054">
                  <a:moveTo>
                    <a:pt x="420894" y="109347"/>
                  </a:moveTo>
                  <a:lnTo>
                    <a:pt x="393395" y="109347"/>
                  </a:lnTo>
                  <a:lnTo>
                    <a:pt x="431088" y="185674"/>
                  </a:lnTo>
                  <a:lnTo>
                    <a:pt x="458228" y="185674"/>
                  </a:lnTo>
                  <a:lnTo>
                    <a:pt x="420894" y="109347"/>
                  </a:lnTo>
                  <a:close/>
                </a:path>
                <a:path w="634365" h="186054">
                  <a:moveTo>
                    <a:pt x="446468" y="22860"/>
                  </a:moveTo>
                  <a:lnTo>
                    <a:pt x="391769" y="22860"/>
                  </a:lnTo>
                  <a:lnTo>
                    <a:pt x="400075" y="23334"/>
                  </a:lnTo>
                  <a:lnTo>
                    <a:pt x="407254" y="24749"/>
                  </a:lnTo>
                  <a:lnTo>
                    <a:pt x="413304" y="27092"/>
                  </a:lnTo>
                  <a:lnTo>
                    <a:pt x="418223" y="30352"/>
                  </a:lnTo>
                  <a:lnTo>
                    <a:pt x="424014" y="35305"/>
                  </a:lnTo>
                  <a:lnTo>
                    <a:pt x="426923" y="43307"/>
                  </a:lnTo>
                  <a:lnTo>
                    <a:pt x="426923" y="54101"/>
                  </a:lnTo>
                  <a:lnTo>
                    <a:pt x="426356" y="62555"/>
                  </a:lnTo>
                  <a:lnTo>
                    <a:pt x="424656" y="69627"/>
                  </a:lnTo>
                  <a:lnTo>
                    <a:pt x="421929" y="75104"/>
                  </a:lnTo>
                  <a:lnTo>
                    <a:pt x="421822" y="75318"/>
                  </a:lnTo>
                  <a:lnTo>
                    <a:pt x="391769" y="86995"/>
                  </a:lnTo>
                  <a:lnTo>
                    <a:pt x="444142" y="86995"/>
                  </a:lnTo>
                  <a:lnTo>
                    <a:pt x="446577" y="83833"/>
                  </a:lnTo>
                  <a:lnTo>
                    <a:pt x="450591" y="75318"/>
                  </a:lnTo>
                  <a:lnTo>
                    <a:pt x="450692" y="75104"/>
                  </a:lnTo>
                  <a:lnTo>
                    <a:pt x="453163" y="65113"/>
                  </a:lnTo>
                  <a:lnTo>
                    <a:pt x="453968" y="54101"/>
                  </a:lnTo>
                  <a:lnTo>
                    <a:pt x="453986" y="53848"/>
                  </a:lnTo>
                  <a:lnTo>
                    <a:pt x="452984" y="40632"/>
                  </a:lnTo>
                  <a:lnTo>
                    <a:pt x="449975" y="29368"/>
                  </a:lnTo>
                  <a:lnTo>
                    <a:pt x="44646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131" y="162305"/>
              <a:ext cx="2808147" cy="19824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9654" y="614526"/>
            <a:ext cx="6430645" cy="297751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1090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50" dirty="0">
                <a:latin typeface="Arial MT"/>
                <a:cs typeface="Arial MT"/>
              </a:rPr>
              <a:t>For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each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threat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scenario,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considering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10" dirty="0">
                <a:latin typeface="Arial MT"/>
                <a:cs typeface="Arial MT"/>
              </a:rPr>
              <a:t>its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risk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values,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risk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treatment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options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could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50" dirty="0"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50" dirty="0">
                <a:solidFill>
                  <a:srgbClr val="0000CC"/>
                </a:solidFill>
                <a:latin typeface="Arial MT"/>
                <a:cs typeface="Arial MT"/>
              </a:rPr>
              <a:t>Avoiding</a:t>
            </a:r>
            <a:r>
              <a:rPr sz="1600" spc="-8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risk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(by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removing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risk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sources)</a:t>
            </a:r>
            <a:endParaRPr sz="160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60" dirty="0">
                <a:solidFill>
                  <a:srgbClr val="0000CC"/>
                </a:solidFill>
                <a:latin typeface="Arial MT"/>
                <a:cs typeface="Arial MT"/>
              </a:rPr>
              <a:t>Reducing</a:t>
            </a:r>
            <a:r>
              <a:rPr sz="1600" spc="-8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risk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25" dirty="0">
                <a:latin typeface="Arial MT"/>
                <a:cs typeface="Arial MT"/>
              </a:rPr>
              <a:t>(e.g.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by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reducing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factors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of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attack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feasibility)</a:t>
            </a:r>
            <a:endParaRPr sz="160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55" dirty="0">
                <a:solidFill>
                  <a:srgbClr val="0000CC"/>
                </a:solidFill>
                <a:latin typeface="Arial MT"/>
                <a:cs typeface="Arial MT"/>
              </a:rPr>
              <a:t>Sharing</a:t>
            </a:r>
            <a:r>
              <a:rPr sz="1600" spc="-7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(</a:t>
            </a:r>
            <a:r>
              <a:rPr sz="1600" spc="-145" dirty="0">
                <a:solidFill>
                  <a:srgbClr val="0000CC"/>
                </a:solidFill>
                <a:latin typeface="Arial MT"/>
                <a:cs typeface="Arial MT"/>
              </a:rPr>
              <a:t>Transferring</a:t>
            </a:r>
            <a:r>
              <a:rPr sz="1600" spc="-145" dirty="0">
                <a:latin typeface="Arial MT"/>
                <a:cs typeface="Arial MT"/>
              </a:rPr>
              <a:t>)the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risk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25" dirty="0">
                <a:latin typeface="Arial MT"/>
                <a:cs typeface="Arial MT"/>
              </a:rPr>
              <a:t>(e.g.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contracts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90" dirty="0">
                <a:latin typeface="Arial MT"/>
                <a:cs typeface="Arial MT"/>
              </a:rPr>
              <a:t>/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insurances)</a:t>
            </a:r>
            <a:endParaRPr sz="1600">
              <a:latin typeface="Arial MT"/>
              <a:cs typeface="Arial MT"/>
            </a:endParaRPr>
          </a:p>
          <a:p>
            <a:pPr marL="646430" lvl="1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646430" algn="l"/>
              </a:tabLst>
            </a:pPr>
            <a:r>
              <a:rPr sz="1600" spc="-145" dirty="0">
                <a:solidFill>
                  <a:srgbClr val="0000CC"/>
                </a:solidFill>
                <a:latin typeface="Arial MT"/>
                <a:cs typeface="Arial MT"/>
              </a:rPr>
              <a:t>Retaining</a:t>
            </a:r>
            <a:r>
              <a:rPr sz="1600" spc="-75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solidFill>
                  <a:srgbClr val="0000CC"/>
                </a:solidFill>
                <a:latin typeface="Arial MT"/>
                <a:cs typeface="Arial MT"/>
              </a:rPr>
              <a:t>or</a:t>
            </a:r>
            <a:r>
              <a:rPr sz="1600" spc="-13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50" dirty="0">
                <a:solidFill>
                  <a:srgbClr val="0000CC"/>
                </a:solidFill>
                <a:latin typeface="Arial MT"/>
                <a:cs typeface="Arial MT"/>
              </a:rPr>
              <a:t>Accepting</a:t>
            </a:r>
            <a:r>
              <a:rPr sz="1600" spc="-60" dirty="0">
                <a:solidFill>
                  <a:srgbClr val="0000CC"/>
                </a:solidFill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risk</a:t>
            </a:r>
            <a:endParaRPr sz="160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spcBef>
                <a:spcPts val="985"/>
              </a:spcBef>
              <a:buFont typeface="Wingdings"/>
              <a:buChar char=""/>
              <a:tabLst>
                <a:tab pos="189230" algn="l"/>
              </a:tabLst>
            </a:pPr>
            <a:r>
              <a:rPr sz="1600" spc="-150" dirty="0">
                <a:latin typeface="Arial MT"/>
                <a:cs typeface="Arial MT"/>
              </a:rPr>
              <a:t>Risk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treatment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decision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60" dirty="0">
                <a:latin typeface="Arial MT"/>
                <a:cs typeface="Arial MT"/>
              </a:rPr>
              <a:t>might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affect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45" dirty="0">
                <a:latin typeface="Arial MT"/>
                <a:cs typeface="Arial MT"/>
              </a:rPr>
              <a:t>the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mitigation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75" dirty="0">
                <a:latin typeface="Arial MT"/>
                <a:cs typeface="Arial MT"/>
              </a:rPr>
              <a:t>measure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20" dirty="0">
                <a:latin typeface="Arial MT"/>
                <a:cs typeface="Arial MT"/>
              </a:rPr>
              <a:t>for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65" dirty="0">
                <a:latin typeface="Arial MT"/>
                <a:cs typeface="Arial MT"/>
              </a:rPr>
              <a:t>a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threat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4"/>
              </a:spcBef>
              <a:buFont typeface="Wingdings"/>
              <a:buChar char=""/>
            </a:pPr>
            <a:endParaRPr sz="1600">
              <a:latin typeface="Arial MT"/>
              <a:cs typeface="Arial MT"/>
            </a:endParaRPr>
          </a:p>
          <a:p>
            <a:pPr marL="189230" indent="-176530">
              <a:lnSpc>
                <a:spcPct val="100000"/>
              </a:lnSpc>
              <a:buFont typeface="Wingdings"/>
              <a:buChar char=""/>
              <a:tabLst>
                <a:tab pos="189230" algn="l"/>
              </a:tabLst>
            </a:pPr>
            <a:r>
              <a:rPr sz="1600" spc="-150" dirty="0">
                <a:latin typeface="Arial MT"/>
                <a:cs typeface="Arial MT"/>
              </a:rPr>
              <a:t>Risk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treatment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150" dirty="0">
                <a:latin typeface="Arial MT"/>
                <a:cs typeface="Arial MT"/>
              </a:rPr>
              <a:t>according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135" dirty="0">
                <a:latin typeface="Arial MT"/>
                <a:cs typeface="Arial MT"/>
              </a:rPr>
              <a:t>to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30" dirty="0">
                <a:latin typeface="Arial MT"/>
                <a:cs typeface="Arial MT"/>
              </a:rPr>
              <a:t>risk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40" dirty="0">
                <a:latin typeface="Arial MT"/>
                <a:cs typeface="Arial MT"/>
              </a:rPr>
              <a:t>value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55" dirty="0">
                <a:latin typeface="Arial MT"/>
                <a:cs typeface="Arial MT"/>
              </a:rPr>
              <a:t>can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70" dirty="0">
                <a:latin typeface="Arial MT"/>
                <a:cs typeface="Arial MT"/>
              </a:rPr>
              <a:t>be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b="1" spc="-155" dirty="0">
                <a:latin typeface="Arial"/>
                <a:cs typeface="Arial"/>
              </a:rPr>
              <a:t>defined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80" dirty="0">
                <a:latin typeface="Arial"/>
                <a:cs typeface="Arial"/>
              </a:rPr>
              <a:t>by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-165" dirty="0">
                <a:latin typeface="Arial"/>
                <a:cs typeface="Arial"/>
              </a:rPr>
              <a:t>the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organization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853438" y="4256785"/>
          <a:ext cx="4032250" cy="125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812800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b="1" dirty="0">
                          <a:latin typeface="Malgun Gothic"/>
                          <a:cs typeface="Malgun Gothic"/>
                        </a:rPr>
                        <a:t>Attack</a:t>
                      </a:r>
                      <a:r>
                        <a:rPr sz="1100" b="1" spc="-2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b="1" spc="-10" dirty="0">
                          <a:latin typeface="Malgun Gothic"/>
                          <a:cs typeface="Malgun Gothic"/>
                        </a:rPr>
                        <a:t>feasibility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dirty="0">
                          <a:latin typeface="Malgun Gothic"/>
                          <a:cs typeface="Malgun Gothic"/>
                        </a:rPr>
                        <a:t>very</a:t>
                      </a:r>
                      <a:r>
                        <a:rPr sz="1100" spc="-1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100" spc="-25" dirty="0">
                          <a:latin typeface="Malgun Gothic"/>
                          <a:cs typeface="Malgun Gothic"/>
                        </a:rPr>
                        <a:t>low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25" dirty="0">
                          <a:latin typeface="Malgun Gothic"/>
                          <a:cs typeface="Malgun Gothic"/>
                        </a:rPr>
                        <a:t>low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medium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20" dirty="0">
                          <a:latin typeface="Malgun Gothic"/>
                          <a:cs typeface="Malgun Gothic"/>
                        </a:rPr>
                        <a:t>high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02870" marR="64769" indent="-32384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Malgun Gothic"/>
                          <a:cs typeface="Malgun Gothic"/>
                        </a:rPr>
                        <a:t>Impact rating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100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severe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3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4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5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major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3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4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moderate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2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3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0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Malgun Gothic"/>
                          <a:cs typeface="Malgun Gothic"/>
                        </a:rPr>
                        <a:t>negligible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240"/>
                        </a:spcBef>
                      </a:pPr>
                      <a:r>
                        <a:rPr sz="1100" spc="-50" dirty="0">
                          <a:latin typeface="Malgun Gothic"/>
                          <a:cs typeface="Malgun Gothic"/>
                        </a:rPr>
                        <a:t>1</a:t>
                      </a:r>
                      <a:endParaRPr sz="1100">
                        <a:latin typeface="Malgun Gothic"/>
                        <a:cs typeface="Malgun Gothic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53588" y="4151836"/>
            <a:ext cx="1633855" cy="1259840"/>
            <a:chOff x="53588" y="4151836"/>
            <a:chExt cx="1633855" cy="1259840"/>
          </a:xfrm>
        </p:grpSpPr>
        <p:sp>
          <p:nvSpPr>
            <p:cNvPr id="12" name="object 12"/>
            <p:cNvSpPr/>
            <p:nvPr/>
          </p:nvSpPr>
          <p:spPr>
            <a:xfrm>
              <a:off x="55112" y="4153360"/>
              <a:ext cx="1513840" cy="1256665"/>
            </a:xfrm>
            <a:custGeom>
              <a:avLst/>
              <a:gdLst/>
              <a:ahLst/>
              <a:cxnLst/>
              <a:rect l="l" t="t" r="r" b="b"/>
              <a:pathLst>
                <a:path w="1513840" h="1256664">
                  <a:moveTo>
                    <a:pt x="137762" y="413178"/>
                  </a:moveTo>
                  <a:lnTo>
                    <a:pt x="135806" y="364975"/>
                  </a:lnTo>
                  <a:lnTo>
                    <a:pt x="141293" y="318471"/>
                  </a:lnTo>
                  <a:lnTo>
                    <a:pt x="153651" y="274518"/>
                  </a:lnTo>
                  <a:lnTo>
                    <a:pt x="172308" y="233966"/>
                  </a:lnTo>
                  <a:lnTo>
                    <a:pt x="196692" y="197669"/>
                  </a:lnTo>
                  <a:lnTo>
                    <a:pt x="226233" y="166478"/>
                  </a:lnTo>
                  <a:lnTo>
                    <a:pt x="260357" y="141245"/>
                  </a:lnTo>
                  <a:lnTo>
                    <a:pt x="298495" y="122822"/>
                  </a:lnTo>
                  <a:lnTo>
                    <a:pt x="340073" y="112061"/>
                  </a:lnTo>
                  <a:lnTo>
                    <a:pt x="379406" y="109793"/>
                  </a:lnTo>
                  <a:lnTo>
                    <a:pt x="418271" y="114871"/>
                  </a:lnTo>
                  <a:lnTo>
                    <a:pt x="455867" y="127117"/>
                  </a:lnTo>
                  <a:lnTo>
                    <a:pt x="491393" y="146351"/>
                  </a:lnTo>
                  <a:lnTo>
                    <a:pt x="515819" y="106154"/>
                  </a:lnTo>
                  <a:lnTo>
                    <a:pt x="546646" y="74308"/>
                  </a:lnTo>
                  <a:lnTo>
                    <a:pt x="582359" y="51342"/>
                  </a:lnTo>
                  <a:lnTo>
                    <a:pt x="621442" y="37784"/>
                  </a:lnTo>
                  <a:lnTo>
                    <a:pt x="662381" y="34163"/>
                  </a:lnTo>
                  <a:lnTo>
                    <a:pt x="703661" y="41009"/>
                  </a:lnTo>
                  <a:lnTo>
                    <a:pt x="743768" y="58848"/>
                  </a:lnTo>
                  <a:lnTo>
                    <a:pt x="777177" y="84566"/>
                  </a:lnTo>
                  <a:lnTo>
                    <a:pt x="787138" y="94916"/>
                  </a:lnTo>
                  <a:lnTo>
                    <a:pt x="815658" y="49880"/>
                  </a:lnTo>
                  <a:lnTo>
                    <a:pt x="853781" y="18334"/>
                  </a:lnTo>
                  <a:lnTo>
                    <a:pt x="898132" y="1547"/>
                  </a:lnTo>
                  <a:lnTo>
                    <a:pt x="945335" y="786"/>
                  </a:lnTo>
                  <a:lnTo>
                    <a:pt x="992014" y="17319"/>
                  </a:lnTo>
                  <a:lnTo>
                    <a:pt x="1007161" y="27082"/>
                  </a:lnTo>
                  <a:lnTo>
                    <a:pt x="1021177" y="38750"/>
                  </a:lnTo>
                  <a:lnTo>
                    <a:pt x="1033930" y="52181"/>
                  </a:lnTo>
                  <a:lnTo>
                    <a:pt x="1045291" y="67230"/>
                  </a:lnTo>
                  <a:lnTo>
                    <a:pt x="1079142" y="32722"/>
                  </a:lnTo>
                  <a:lnTo>
                    <a:pt x="1118468" y="10240"/>
                  </a:lnTo>
                  <a:lnTo>
                    <a:pt x="1160986" y="0"/>
                  </a:lnTo>
                  <a:lnTo>
                    <a:pt x="1204414" y="2216"/>
                  </a:lnTo>
                  <a:lnTo>
                    <a:pt x="1246467" y="17103"/>
                  </a:lnTo>
                  <a:lnTo>
                    <a:pt x="1284864" y="44878"/>
                  </a:lnTo>
                  <a:lnTo>
                    <a:pt x="1322234" y="95456"/>
                  </a:lnTo>
                  <a:lnTo>
                    <a:pt x="1342268" y="157273"/>
                  </a:lnTo>
                  <a:lnTo>
                    <a:pt x="1382258" y="175426"/>
                  </a:lnTo>
                  <a:lnTo>
                    <a:pt x="1416471" y="202500"/>
                  </a:lnTo>
                  <a:lnTo>
                    <a:pt x="1444118" y="236937"/>
                  </a:lnTo>
                  <a:lnTo>
                    <a:pt x="1464414" y="277176"/>
                  </a:lnTo>
                  <a:lnTo>
                    <a:pt x="1476573" y="321659"/>
                  </a:lnTo>
                  <a:lnTo>
                    <a:pt x="1479808" y="368825"/>
                  </a:lnTo>
                  <a:lnTo>
                    <a:pt x="1473332" y="417115"/>
                  </a:lnTo>
                  <a:lnTo>
                    <a:pt x="1471500" y="424211"/>
                  </a:lnTo>
                  <a:lnTo>
                    <a:pt x="1469442" y="431212"/>
                  </a:lnTo>
                  <a:lnTo>
                    <a:pt x="1467170" y="438118"/>
                  </a:lnTo>
                  <a:lnTo>
                    <a:pt x="1464696" y="444928"/>
                  </a:lnTo>
                  <a:lnTo>
                    <a:pt x="1487628" y="485800"/>
                  </a:lnTo>
                  <a:lnTo>
                    <a:pt x="1503334" y="529390"/>
                  </a:lnTo>
                  <a:lnTo>
                    <a:pt x="1511935" y="574633"/>
                  </a:lnTo>
                  <a:lnTo>
                    <a:pt x="1513553" y="620465"/>
                  </a:lnTo>
                  <a:lnTo>
                    <a:pt x="1508309" y="665824"/>
                  </a:lnTo>
                  <a:lnTo>
                    <a:pt x="1496323" y="709643"/>
                  </a:lnTo>
                  <a:lnTo>
                    <a:pt x="1477719" y="750860"/>
                  </a:lnTo>
                  <a:lnTo>
                    <a:pt x="1452615" y="788410"/>
                  </a:lnTo>
                  <a:lnTo>
                    <a:pt x="1421135" y="821229"/>
                  </a:lnTo>
                  <a:lnTo>
                    <a:pt x="1368700" y="855694"/>
                  </a:lnTo>
                  <a:lnTo>
                    <a:pt x="1310264" y="874061"/>
                  </a:lnTo>
                  <a:lnTo>
                    <a:pt x="1304550" y="926481"/>
                  </a:lnTo>
                  <a:lnTo>
                    <a:pt x="1288987" y="974518"/>
                  </a:lnTo>
                  <a:lnTo>
                    <a:pt x="1264795" y="1016806"/>
                  </a:lnTo>
                  <a:lnTo>
                    <a:pt x="1233197" y="1051978"/>
                  </a:lnTo>
                  <a:lnTo>
                    <a:pt x="1195415" y="1078668"/>
                  </a:lnTo>
                  <a:lnTo>
                    <a:pt x="1152671" y="1095510"/>
                  </a:lnTo>
                  <a:lnTo>
                    <a:pt x="1106187" y="1101137"/>
                  </a:lnTo>
                  <a:lnTo>
                    <a:pt x="1078390" y="1098700"/>
                  </a:lnTo>
                  <a:lnTo>
                    <a:pt x="1051276" y="1092025"/>
                  </a:lnTo>
                  <a:lnTo>
                    <a:pt x="1025224" y="1081206"/>
                  </a:lnTo>
                  <a:lnTo>
                    <a:pt x="1000612" y="1066339"/>
                  </a:lnTo>
                  <a:lnTo>
                    <a:pt x="984660" y="1111255"/>
                  </a:lnTo>
                  <a:lnTo>
                    <a:pt x="962570" y="1151095"/>
                  </a:lnTo>
                  <a:lnTo>
                    <a:pt x="935175" y="1185352"/>
                  </a:lnTo>
                  <a:lnTo>
                    <a:pt x="903307" y="1213523"/>
                  </a:lnTo>
                  <a:lnTo>
                    <a:pt x="867797" y="1235103"/>
                  </a:lnTo>
                  <a:lnTo>
                    <a:pt x="829478" y="1249586"/>
                  </a:lnTo>
                  <a:lnTo>
                    <a:pt x="789182" y="1256468"/>
                  </a:lnTo>
                  <a:lnTo>
                    <a:pt x="747740" y="1255244"/>
                  </a:lnTo>
                  <a:lnTo>
                    <a:pt x="705985" y="1245409"/>
                  </a:lnTo>
                  <a:lnTo>
                    <a:pt x="668179" y="1228224"/>
                  </a:lnTo>
                  <a:lnTo>
                    <a:pt x="633768" y="1204134"/>
                  </a:lnTo>
                  <a:lnTo>
                    <a:pt x="603474" y="1173757"/>
                  </a:lnTo>
                  <a:lnTo>
                    <a:pt x="578020" y="1137713"/>
                  </a:lnTo>
                  <a:lnTo>
                    <a:pt x="538638" y="1159931"/>
                  </a:lnTo>
                  <a:lnTo>
                    <a:pt x="497734" y="1174303"/>
                  </a:lnTo>
                  <a:lnTo>
                    <a:pt x="456070" y="1181047"/>
                  </a:lnTo>
                  <a:lnTo>
                    <a:pt x="414411" y="1180377"/>
                  </a:lnTo>
                  <a:lnTo>
                    <a:pt x="373520" y="1172511"/>
                  </a:lnTo>
                  <a:lnTo>
                    <a:pt x="334159" y="1157665"/>
                  </a:lnTo>
                  <a:lnTo>
                    <a:pt x="297091" y="1136056"/>
                  </a:lnTo>
                  <a:lnTo>
                    <a:pt x="263080" y="1107900"/>
                  </a:lnTo>
                  <a:lnTo>
                    <a:pt x="232889" y="1073413"/>
                  </a:lnTo>
                  <a:lnTo>
                    <a:pt x="207281" y="1032811"/>
                  </a:lnTo>
                  <a:lnTo>
                    <a:pt x="205351" y="1029128"/>
                  </a:lnTo>
                  <a:lnTo>
                    <a:pt x="204424" y="1027350"/>
                  </a:lnTo>
                  <a:lnTo>
                    <a:pt x="163503" y="1026563"/>
                  </a:lnTo>
                  <a:lnTo>
                    <a:pt x="125510" y="1014109"/>
                  </a:lnTo>
                  <a:lnTo>
                    <a:pt x="92058" y="991425"/>
                  </a:lnTo>
                  <a:lnTo>
                    <a:pt x="64763" y="959946"/>
                  </a:lnTo>
                  <a:lnTo>
                    <a:pt x="45237" y="921108"/>
                  </a:lnTo>
                  <a:lnTo>
                    <a:pt x="35095" y="876347"/>
                  </a:lnTo>
                  <a:lnTo>
                    <a:pt x="34843" y="838743"/>
                  </a:lnTo>
                  <a:lnTo>
                    <a:pt x="41694" y="802401"/>
                  </a:lnTo>
                  <a:lnTo>
                    <a:pt x="55281" y="768584"/>
                  </a:lnTo>
                  <a:lnTo>
                    <a:pt x="75240" y="738552"/>
                  </a:lnTo>
                  <a:lnTo>
                    <a:pt x="43103" y="709984"/>
                  </a:lnTo>
                  <a:lnTo>
                    <a:pt x="19505" y="674046"/>
                  </a:lnTo>
                  <a:lnTo>
                    <a:pt x="4965" y="632999"/>
                  </a:lnTo>
                  <a:lnTo>
                    <a:pt x="0" y="589106"/>
                  </a:lnTo>
                  <a:lnTo>
                    <a:pt x="5128" y="544627"/>
                  </a:lnTo>
                  <a:lnTo>
                    <a:pt x="20868" y="501824"/>
                  </a:lnTo>
                  <a:lnTo>
                    <a:pt x="42485" y="469282"/>
                  </a:lnTo>
                  <a:lnTo>
                    <a:pt x="101530" y="426011"/>
                  </a:lnTo>
                  <a:lnTo>
                    <a:pt x="136479" y="417115"/>
                  </a:lnTo>
                  <a:lnTo>
                    <a:pt x="137762" y="4131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9756" y="5127879"/>
              <a:ext cx="337438" cy="2811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1978" y="4216400"/>
              <a:ext cx="1387475" cy="1069975"/>
            </a:xfrm>
            <a:custGeom>
              <a:avLst/>
              <a:gdLst/>
              <a:ahLst/>
              <a:cxnLst/>
              <a:rect l="l" t="t" r="r" b="b"/>
              <a:pathLst>
                <a:path w="1387475" h="1069975">
                  <a:moveTo>
                    <a:pt x="88646" y="693801"/>
                  </a:moveTo>
                  <a:lnTo>
                    <a:pt x="65508" y="693812"/>
                  </a:lnTo>
                  <a:lnTo>
                    <a:pt x="42760" y="689895"/>
                  </a:lnTo>
                  <a:lnTo>
                    <a:pt x="20794" y="682120"/>
                  </a:lnTo>
                  <a:lnTo>
                    <a:pt x="0" y="670560"/>
                  </a:lnTo>
                </a:path>
                <a:path w="1387475" h="1069975">
                  <a:moveTo>
                    <a:pt x="166852" y="947674"/>
                  </a:moveTo>
                  <a:lnTo>
                    <a:pt x="157418" y="951507"/>
                  </a:lnTo>
                  <a:lnTo>
                    <a:pt x="147789" y="954627"/>
                  </a:lnTo>
                  <a:lnTo>
                    <a:pt x="137998" y="957032"/>
                  </a:lnTo>
                  <a:lnTo>
                    <a:pt x="128079" y="958723"/>
                  </a:lnTo>
                </a:path>
                <a:path w="1387475" h="1069975">
                  <a:moveTo>
                    <a:pt x="501065" y="1069594"/>
                  </a:moveTo>
                  <a:lnTo>
                    <a:pt x="494333" y="1057479"/>
                  </a:lnTo>
                  <a:lnTo>
                    <a:pt x="488186" y="1044971"/>
                  </a:lnTo>
                  <a:lnTo>
                    <a:pt x="482636" y="1032107"/>
                  </a:lnTo>
                  <a:lnTo>
                    <a:pt x="477697" y="1018921"/>
                  </a:lnTo>
                </a:path>
                <a:path w="1387475" h="1069975">
                  <a:moveTo>
                    <a:pt x="933221" y="943356"/>
                  </a:moveTo>
                  <a:lnTo>
                    <a:pt x="931864" y="957421"/>
                  </a:lnTo>
                  <a:lnTo>
                    <a:pt x="929855" y="971391"/>
                  </a:lnTo>
                  <a:lnTo>
                    <a:pt x="927199" y="985218"/>
                  </a:lnTo>
                  <a:lnTo>
                    <a:pt x="923899" y="998855"/>
                  </a:lnTo>
                </a:path>
                <a:path w="1387475" h="1069975">
                  <a:moveTo>
                    <a:pt x="1118768" y="599948"/>
                  </a:moveTo>
                  <a:lnTo>
                    <a:pt x="1157607" y="627957"/>
                  </a:lnTo>
                  <a:lnTo>
                    <a:pt x="1189306" y="664396"/>
                  </a:lnTo>
                  <a:lnTo>
                    <a:pt x="1212958" y="707609"/>
                  </a:lnTo>
                  <a:lnTo>
                    <a:pt x="1227661" y="755936"/>
                  </a:lnTo>
                  <a:lnTo>
                    <a:pt x="1232509" y="807719"/>
                  </a:lnTo>
                </a:path>
                <a:path w="1387475" h="1069975">
                  <a:moveTo>
                    <a:pt x="1387195" y="378841"/>
                  </a:moveTo>
                  <a:lnTo>
                    <a:pt x="1377545" y="400667"/>
                  </a:lnTo>
                  <a:lnTo>
                    <a:pt x="1365811" y="421052"/>
                  </a:lnTo>
                  <a:lnTo>
                    <a:pt x="1352101" y="439795"/>
                  </a:lnTo>
                  <a:lnTo>
                    <a:pt x="1336522" y="456692"/>
                  </a:lnTo>
                </a:path>
                <a:path w="1387475" h="1069975">
                  <a:moveTo>
                    <a:pt x="1265529" y="89788"/>
                  </a:moveTo>
                  <a:lnTo>
                    <a:pt x="1266839" y="98954"/>
                  </a:lnTo>
                  <a:lnTo>
                    <a:pt x="1267720" y="108156"/>
                  </a:lnTo>
                  <a:lnTo>
                    <a:pt x="1268172" y="117381"/>
                  </a:lnTo>
                  <a:lnTo>
                    <a:pt x="1268196" y="126618"/>
                  </a:lnTo>
                </a:path>
                <a:path w="1387475" h="1069975">
                  <a:moveTo>
                    <a:pt x="942009" y="46989"/>
                  </a:moveTo>
                  <a:lnTo>
                    <a:pt x="947358" y="34468"/>
                  </a:lnTo>
                  <a:lnTo>
                    <a:pt x="953484" y="22447"/>
                  </a:lnTo>
                  <a:lnTo>
                    <a:pt x="960362" y="10949"/>
                  </a:lnTo>
                  <a:lnTo>
                    <a:pt x="967968" y="0"/>
                  </a:lnTo>
                </a:path>
                <a:path w="1387475" h="1069975">
                  <a:moveTo>
                    <a:pt x="699249" y="69342"/>
                  </a:moveTo>
                  <a:lnTo>
                    <a:pt x="701553" y="58868"/>
                  </a:lnTo>
                  <a:lnTo>
                    <a:pt x="704421" y="48609"/>
                  </a:lnTo>
                  <a:lnTo>
                    <a:pt x="707846" y="38588"/>
                  </a:lnTo>
                  <a:lnTo>
                    <a:pt x="711822" y="28829"/>
                  </a:lnTo>
                </a:path>
                <a:path w="1387475" h="1069975">
                  <a:moveTo>
                    <a:pt x="414350" y="83057"/>
                  </a:moveTo>
                  <a:lnTo>
                    <a:pt x="426496" y="91672"/>
                  </a:lnTo>
                  <a:lnTo>
                    <a:pt x="438148" y="101107"/>
                  </a:lnTo>
                  <a:lnTo>
                    <a:pt x="449274" y="111329"/>
                  </a:lnTo>
                  <a:lnTo>
                    <a:pt x="459841" y="122300"/>
                  </a:lnTo>
                </a:path>
                <a:path w="1387475" h="1069975">
                  <a:moveTo>
                    <a:pt x="68834" y="391413"/>
                  </a:moveTo>
                  <a:lnTo>
                    <a:pt x="66307" y="381250"/>
                  </a:lnTo>
                  <a:lnTo>
                    <a:pt x="64141" y="370967"/>
                  </a:lnTo>
                  <a:lnTo>
                    <a:pt x="62336" y="360588"/>
                  </a:lnTo>
                  <a:lnTo>
                    <a:pt x="60896" y="35013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183" y="4305680"/>
            <a:ext cx="81978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0000CC"/>
                </a:solidFill>
                <a:latin typeface="Arial"/>
                <a:cs typeface="Arial"/>
              </a:rPr>
              <a:t>S</a:t>
            </a:r>
            <a:r>
              <a:rPr sz="1400" spc="-10" dirty="0">
                <a:latin typeface="Arial MT"/>
                <a:cs typeface="Arial MT"/>
              </a:rPr>
              <a:t>afety, </a:t>
            </a:r>
            <a:r>
              <a:rPr sz="1400" b="1" spc="-20" dirty="0">
                <a:solidFill>
                  <a:srgbClr val="0000CC"/>
                </a:solidFill>
                <a:latin typeface="Arial"/>
                <a:cs typeface="Arial"/>
              </a:rPr>
              <a:t>F</a:t>
            </a:r>
            <a:r>
              <a:rPr sz="1400" spc="-20" dirty="0">
                <a:latin typeface="Arial MT"/>
                <a:cs typeface="Arial MT"/>
              </a:rPr>
              <a:t>inancial, </a:t>
            </a:r>
            <a:r>
              <a:rPr sz="1400" b="1" spc="-125" dirty="0">
                <a:solidFill>
                  <a:srgbClr val="0000CC"/>
                </a:solidFill>
                <a:latin typeface="Arial"/>
                <a:cs typeface="Arial"/>
              </a:rPr>
              <a:t>O</a:t>
            </a:r>
            <a:r>
              <a:rPr sz="1400" spc="-125" dirty="0">
                <a:latin typeface="Arial MT"/>
                <a:cs typeface="Arial MT"/>
              </a:rPr>
              <a:t>perational, </a:t>
            </a:r>
            <a:r>
              <a:rPr sz="1400" b="1" spc="-10" dirty="0">
                <a:solidFill>
                  <a:srgbClr val="0000CC"/>
                </a:solidFill>
                <a:latin typeface="Arial"/>
                <a:cs typeface="Arial"/>
              </a:rPr>
              <a:t>P</a:t>
            </a:r>
            <a:r>
              <a:rPr sz="1400" spc="-10" dirty="0">
                <a:latin typeface="Arial MT"/>
                <a:cs typeface="Arial MT"/>
              </a:rPr>
              <a:t>rivacy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042405" y="4269613"/>
          <a:ext cx="3744594" cy="125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2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Risk</a:t>
                      </a:r>
                      <a:r>
                        <a:rPr sz="11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value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878DE"/>
                    </a:solidFill>
                  </a:tcPr>
                </a:tc>
                <a:tc>
                  <a:txBody>
                    <a:bodyPr/>
                    <a:lstStyle/>
                    <a:p>
                      <a:pPr marL="9099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Risk</a:t>
                      </a:r>
                      <a:r>
                        <a:rPr sz="11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treatment</a:t>
                      </a:r>
                      <a:r>
                        <a:rPr sz="1100" spc="-6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option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787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50" dirty="0">
                          <a:latin typeface="Arial MT"/>
                          <a:cs typeface="Arial MT"/>
                        </a:rPr>
                        <a:t>5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05" dirty="0">
                          <a:latin typeface="Arial MT"/>
                          <a:cs typeface="Arial MT"/>
                        </a:rPr>
                        <a:t>avoiding</a:t>
                      </a:r>
                      <a:r>
                        <a:rPr sz="11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85" dirty="0">
                          <a:latin typeface="Arial MT"/>
                          <a:cs typeface="Arial MT"/>
                        </a:rPr>
                        <a:t>risk</a:t>
                      </a:r>
                      <a:r>
                        <a:rPr sz="11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/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5" dirty="0">
                          <a:latin typeface="Arial MT"/>
                          <a:cs typeface="Arial MT"/>
                        </a:rPr>
                        <a:t>reducing</a:t>
                      </a:r>
                      <a:r>
                        <a:rPr sz="11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risk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50" dirty="0">
                          <a:latin typeface="Arial MT"/>
                          <a:cs typeface="Arial MT"/>
                        </a:rPr>
                        <a:t>4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05" dirty="0">
                          <a:latin typeface="Arial MT"/>
                          <a:cs typeface="Arial MT"/>
                        </a:rPr>
                        <a:t>reducing</a:t>
                      </a:r>
                      <a:r>
                        <a:rPr sz="11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risk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50" dirty="0">
                          <a:latin typeface="Arial MT"/>
                          <a:cs typeface="Arial MT"/>
                        </a:rPr>
                        <a:t>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05" dirty="0">
                          <a:latin typeface="Arial MT"/>
                          <a:cs typeface="Arial MT"/>
                        </a:rPr>
                        <a:t>reducing</a:t>
                      </a:r>
                      <a:r>
                        <a:rPr sz="11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risk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50" dirty="0">
                          <a:latin typeface="Arial MT"/>
                          <a:cs typeface="Arial MT"/>
                        </a:rPr>
                        <a:t>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105" dirty="0">
                          <a:latin typeface="Arial MT"/>
                          <a:cs typeface="Arial MT"/>
                        </a:rPr>
                        <a:t>sharing</a:t>
                      </a:r>
                      <a:r>
                        <a:rPr sz="11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5" dirty="0">
                          <a:latin typeface="Arial MT"/>
                          <a:cs typeface="Arial MT"/>
                        </a:rPr>
                        <a:t>transferring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risk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50" dirty="0">
                          <a:latin typeface="Arial MT"/>
                          <a:cs typeface="Arial MT"/>
                        </a:rPr>
                        <a:t>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105" dirty="0">
                          <a:latin typeface="Arial MT"/>
                          <a:cs typeface="Arial MT"/>
                        </a:rPr>
                        <a:t>accepting</a:t>
                      </a:r>
                      <a:r>
                        <a:rPr sz="11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1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95" dirty="0">
                          <a:latin typeface="Arial MT"/>
                          <a:cs typeface="Arial MT"/>
                        </a:rPr>
                        <a:t>retaining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1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1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risk</a:t>
                      </a:r>
                      <a:endParaRPr sz="1100" dirty="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093078" y="4046601"/>
            <a:ext cx="2463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latin typeface="Arial MT"/>
                <a:cs typeface="Arial MT"/>
              </a:rPr>
              <a:t>e.g)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14" dirty="0">
                <a:latin typeface="Arial MT"/>
                <a:cs typeface="Arial MT"/>
              </a:rPr>
              <a:t>Risk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10" dirty="0">
                <a:latin typeface="Arial MT"/>
                <a:cs typeface="Arial MT"/>
              </a:rPr>
              <a:t>treatment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5" dirty="0">
                <a:latin typeface="Arial MT"/>
                <a:cs typeface="Arial MT"/>
              </a:rPr>
              <a:t>option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0" dirty="0">
                <a:latin typeface="Arial MT"/>
                <a:cs typeface="Arial MT"/>
              </a:rPr>
              <a:t>to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20" dirty="0">
                <a:latin typeface="Arial MT"/>
                <a:cs typeface="Arial MT"/>
              </a:rPr>
              <a:t>each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95" dirty="0">
                <a:latin typeface="Arial MT"/>
                <a:cs typeface="Arial MT"/>
              </a:rPr>
              <a:t>risk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65" dirty="0">
                <a:latin typeface="Arial MT"/>
                <a:cs typeface="Arial MT"/>
              </a:rPr>
              <a:t>value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1078" y="281813"/>
            <a:ext cx="1236726" cy="155701"/>
          </a:xfrm>
          <a:prstGeom prst="rect">
            <a:avLst/>
          </a:prstGeom>
        </p:spPr>
      </p:pic>
      <p:sp>
        <p:nvSpPr>
          <p:cNvPr id="19" name="Action Button: Go Home 1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8D4CEFD-258A-429F-ABB2-69EDC5764871}"/>
              </a:ext>
            </a:extLst>
          </p:cNvPr>
          <p:cNvSpPr/>
          <p:nvPr/>
        </p:nvSpPr>
        <p:spPr>
          <a:xfrm>
            <a:off x="9523134" y="553296"/>
            <a:ext cx="361528" cy="332061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53B0B2-29DD-4879-96AF-C93C164A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830399"/>
            <a:ext cx="4960516" cy="5858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A4D0A-1AA8-48A3-BC4A-0D232191F10B}"/>
              </a:ext>
            </a:extLst>
          </p:cNvPr>
          <p:cNvSpPr txBox="1"/>
          <p:nvPr/>
        </p:nvSpPr>
        <p:spPr>
          <a:xfrm>
            <a:off x="0" y="0"/>
            <a:ext cx="99060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III. Main role summary</a:t>
            </a:r>
          </a:p>
        </p:txBody>
      </p:sp>
      <p:sp>
        <p:nvSpPr>
          <p:cNvPr id="9" name="Action Button: Go Home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1955E49-AD64-4E04-AF6E-633BF4A6E628}"/>
              </a:ext>
            </a:extLst>
          </p:cNvPr>
          <p:cNvSpPr/>
          <p:nvPr/>
        </p:nvSpPr>
        <p:spPr>
          <a:xfrm>
            <a:off x="9601200" y="6614160"/>
            <a:ext cx="304800" cy="243840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91265-C6E3-4F69-8EBA-D1A9E51A892A}"/>
              </a:ext>
            </a:extLst>
          </p:cNvPr>
          <p:cNvSpPr txBox="1"/>
          <p:nvPr/>
        </p:nvSpPr>
        <p:spPr>
          <a:xfrm>
            <a:off x="210439" y="445977"/>
            <a:ext cx="2983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9. </a:t>
            </a:r>
            <a:r>
              <a:rPr lang="en-US" altLang="ko-KR" sz="1200" b="1" dirty="0"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Risk assessment of management processes</a:t>
            </a:r>
            <a:endParaRPr lang="en-US" sz="1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634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0A0F57-E833-49FA-B349-5DA8C6401AE8}"/>
              </a:ext>
            </a:extLst>
          </p:cNvPr>
          <p:cNvSpPr/>
          <p:nvPr/>
        </p:nvSpPr>
        <p:spPr>
          <a:xfrm>
            <a:off x="3534983" y="2719685"/>
            <a:ext cx="2836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atin typeface="Arial Narrow" panose="020B0606020202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150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2B3641-4B55-454C-BDCE-64AB7E15E307}"/>
              </a:ext>
            </a:extLst>
          </p:cNvPr>
          <p:cNvSpPr txBox="1"/>
          <p:nvPr/>
        </p:nvSpPr>
        <p:spPr>
          <a:xfrm>
            <a:off x="0" y="0"/>
            <a:ext cx="99060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I. General scope and purpose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6FE19A-934F-4774-940F-8FD030671E0D}"/>
              </a:ext>
            </a:extLst>
          </p:cNvPr>
          <p:cNvSpPr/>
          <p:nvPr/>
        </p:nvSpPr>
        <p:spPr>
          <a:xfrm>
            <a:off x="477994" y="482108"/>
            <a:ext cx="8950011" cy="2227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762000">
              <a:lnSpc>
                <a:spcPct val="130000"/>
              </a:lnSpc>
            </a:pPr>
            <a:r>
              <a:rPr lang="en-US" altLang="ko-KR" sz="1200" b="1" dirty="0">
                <a:latin typeface="Arial Narrow" panose="020B0606020202030204" pitchFamily="34" charset="0"/>
                <a:cs typeface="Arial" panose="020B0604020202020204" pitchFamily="34" charset="0"/>
              </a:rPr>
              <a:t>Scope of application:</a:t>
            </a:r>
          </a:p>
          <a:p>
            <a:pPr algn="just" defTabSz="762000">
              <a:lnSpc>
                <a:spcPct val="130000"/>
              </a:lnSpc>
            </a:pPr>
            <a:r>
              <a:rPr lang="vi-VN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These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standard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s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is 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applie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d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to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manage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production cybersecurity</a:t>
            </a:r>
            <a:r>
              <a:rPr lang="en-US" altLang="ko-KR" sz="1200" dirty="0">
                <a:latin typeface="Arial Narrow" panose="020B0606020202030204" pitchFamily="34" charset="0"/>
                <a:cs typeface="Arial" panose="020B0604020202020204" pitchFamily="34" charset="0"/>
              </a:rPr>
              <a:t> requirements for 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products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and processes from PV phase which are developed and p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roduced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in LGEVH and suppliers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, and distributed by the V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S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company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.  </a:t>
            </a:r>
            <a:endParaRPr lang="en-US" altLang="ko-KR" sz="12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 defTabSz="762000">
              <a:lnSpc>
                <a:spcPct val="130000"/>
              </a:lnSpc>
            </a:pPr>
            <a:endParaRPr lang="en-US" altLang="ko-KR" sz="12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 defTabSz="762000">
              <a:lnSpc>
                <a:spcPct val="130000"/>
              </a:lnSpc>
            </a:pPr>
            <a:r>
              <a:rPr lang="en-US" altLang="ko-KR" sz="1200" b="1" dirty="0">
                <a:latin typeface="Arial Narrow" panose="020B0606020202030204" pitchFamily="34" charset="0"/>
                <a:cs typeface="Arial" panose="020B0604020202020204" pitchFamily="34" charset="0"/>
              </a:rPr>
              <a:t>Purpose:</a:t>
            </a:r>
          </a:p>
          <a:p>
            <a:pPr algn="just" defTabSz="762000" latinLnBrk="1"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These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standard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s</a:t>
            </a: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 clearly states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the procedures and methods:</a:t>
            </a:r>
          </a:p>
          <a:p>
            <a:pPr marL="171450" indent="-171450" algn="just" defTabSz="762000" latinLnBrk="1">
              <a:lnSpc>
                <a:spcPct val="130000"/>
              </a:lnSpc>
              <a:buFontTx/>
              <a:buChar char="-"/>
            </a:pPr>
            <a:r>
              <a:rPr lang="en-US" altLang="ko-KR" sz="1200" dirty="0">
                <a:latin typeface="Arial Narrow" panose="020B0606020202030204" pitchFamily="34" charset="0"/>
                <a:cs typeface="Arial" panose="020B0604020202020204" pitchFamily="34" charset="0"/>
              </a:rPr>
              <a:t>Apply the cybersecurity requirements for post-development.</a:t>
            </a:r>
          </a:p>
          <a:p>
            <a:pPr marL="171450" indent="-171450" algn="just" defTabSz="762000" latinLnBrk="1">
              <a:lnSpc>
                <a:spcPct val="130000"/>
              </a:lnSpc>
              <a:buFontTx/>
              <a:buChar char="-"/>
            </a:pPr>
            <a:r>
              <a:rPr lang="en-US" altLang="ko-KR" sz="1200" dirty="0">
                <a:latin typeface="Arial Narrow" panose="020B0606020202030204" pitchFamily="34" charset="0"/>
                <a:cs typeface="Arial" panose="020B0604020202020204" pitchFamily="34" charset="0"/>
              </a:rPr>
              <a:t>Prevent the introduction of vulnerabilities during production.</a:t>
            </a:r>
          </a:p>
          <a:p>
            <a:pPr marL="171450" indent="-171450" algn="just" defTabSz="762000" latinLnBrk="1">
              <a:lnSpc>
                <a:spcPct val="130000"/>
              </a:lnSpc>
              <a:buFontTx/>
              <a:buChar char="-"/>
            </a:pPr>
            <a:r>
              <a:rPr lang="ko-KR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This standard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  <a:sym typeface="Arial" charset="0"/>
              </a:rPr>
              <a:t>prepares documentations for audit plans and provide to OEMs to obtain VTA.</a:t>
            </a:r>
            <a:endParaRPr lang="en-US" altLang="ko-KR" sz="12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8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arallelogram 105"/>
          <p:cNvSpPr/>
          <p:nvPr/>
        </p:nvSpPr>
        <p:spPr>
          <a:xfrm>
            <a:off x="873608" y="977139"/>
            <a:ext cx="2762165" cy="886968"/>
          </a:xfrm>
          <a:prstGeom prst="parallelogram">
            <a:avLst>
              <a:gd name="adj" fmla="val 60538"/>
            </a:avLst>
          </a:prstGeom>
          <a:solidFill>
            <a:srgbClr val="9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05" name="Trapezoid 104"/>
          <p:cNvSpPr/>
          <p:nvPr/>
        </p:nvSpPr>
        <p:spPr>
          <a:xfrm>
            <a:off x="3199948" y="977139"/>
            <a:ext cx="4197890" cy="888667"/>
          </a:xfrm>
          <a:prstGeom prst="trapezoid">
            <a:avLst>
              <a:gd name="adj" fmla="val 574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02" name="Parallelogram 101"/>
          <p:cNvSpPr/>
          <p:nvPr/>
        </p:nvSpPr>
        <p:spPr>
          <a:xfrm flipH="1">
            <a:off x="6962013" y="978176"/>
            <a:ext cx="2805863" cy="887630"/>
          </a:xfrm>
          <a:prstGeom prst="parallelogram">
            <a:avLst>
              <a:gd name="adj" fmla="val 60538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7524960" y="1950477"/>
            <a:ext cx="2298711" cy="26083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en-US">
              <a:latin typeface="Arial Narrow" panose="020B0606020202030204" pitchFamily="34" charset="0"/>
            </a:endParaRPr>
          </a:p>
        </p:txBody>
      </p:sp>
      <p:sp>
        <p:nvSpPr>
          <p:cNvPr id="324" name="직사각형 323"/>
          <p:cNvSpPr/>
          <p:nvPr/>
        </p:nvSpPr>
        <p:spPr>
          <a:xfrm>
            <a:off x="3118377" y="1945563"/>
            <a:ext cx="4337737" cy="26134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en-US">
              <a:latin typeface="Arial Narrow" panose="020B0606020202030204" pitchFamily="34" charset="0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873463" y="1945563"/>
            <a:ext cx="2176067" cy="2613491"/>
          </a:xfrm>
          <a:prstGeom prst="rect">
            <a:avLst/>
          </a:prstGeom>
          <a:solidFill>
            <a:srgbClr val="9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en-US">
              <a:latin typeface="Arial Narrow" panose="020B0606020202030204" pitchFamily="34" charset="0"/>
            </a:endParaRPr>
          </a:p>
        </p:txBody>
      </p:sp>
      <p:sp>
        <p:nvSpPr>
          <p:cNvPr id="3090" name="Text Box 156"/>
          <p:cNvSpPr txBox="1">
            <a:spLocks noChangeArrowheads="1"/>
          </p:cNvSpPr>
          <p:nvPr/>
        </p:nvSpPr>
        <p:spPr bwMode="gray">
          <a:xfrm>
            <a:off x="52049" y="6416434"/>
            <a:ext cx="4751388" cy="461653"/>
          </a:xfrm>
          <a:prstGeom prst="rect">
            <a:avLst/>
          </a:prstGeom>
          <a:noFill/>
          <a:ln>
            <a:noFill/>
          </a:ln>
        </p:spPr>
        <p:txBody>
          <a:bodyPr lIns="91429" tIns="45714" rIns="91429" bIns="45714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 Narrow" panose="020B0606020202030204" pitchFamily="34" charset="0"/>
                <a:ea typeface="맑은 고딕" pitchFamily="50" charset="-127"/>
              </a:rPr>
              <a:t>DV (Design Verification), IQ (Incoming Quality) </a:t>
            </a:r>
          </a:p>
          <a:p>
            <a:pPr eaLnBrk="1" hangingPunct="1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 Narrow" panose="020B0606020202030204" pitchFamily="34" charset="0"/>
                <a:ea typeface="맑은 고딕" pitchFamily="50" charset="-127"/>
              </a:rPr>
              <a:t> PV (Product Verification),  OQ (Outgoing Quality)</a:t>
            </a:r>
          </a:p>
          <a:p>
            <a:pPr eaLnBrk="1" hangingPunct="1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 Narrow" panose="020B0606020202030204" pitchFamily="34" charset="0"/>
                <a:ea typeface="맑은 고딕" pitchFamily="50" charset="-127"/>
              </a:rPr>
              <a:t>TARA: Threat Analysis and Risk Assessment, VTA: Vehicle Type Approval</a:t>
            </a:r>
          </a:p>
        </p:txBody>
      </p:sp>
      <p:sp>
        <p:nvSpPr>
          <p:cNvPr id="163" name="오각형 74"/>
          <p:cNvSpPr/>
          <p:nvPr/>
        </p:nvSpPr>
        <p:spPr bwMode="auto">
          <a:xfrm>
            <a:off x="1466337" y="533142"/>
            <a:ext cx="2351883" cy="360363"/>
          </a:xfrm>
          <a:prstGeom prst="homePlate">
            <a:avLst>
              <a:gd name="adj" fmla="val 27425"/>
            </a:avLst>
          </a:prstGeom>
          <a:solidFill>
            <a:srgbClr val="99BFDF"/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latinLnBrk="1">
              <a:defRPr/>
            </a:pPr>
            <a:r>
              <a:rPr lang="en-US" altLang="ko-KR" sz="1200" b="1" kern="0" dirty="0">
                <a:solidFill>
                  <a:srgbClr val="000000"/>
                </a:solidFill>
                <a:latin typeface="Arial Narrow" panose="020B060602020203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DV</a:t>
            </a:r>
          </a:p>
        </p:txBody>
      </p:sp>
      <p:sp>
        <p:nvSpPr>
          <p:cNvPr id="164" name="오각형 75"/>
          <p:cNvSpPr/>
          <p:nvPr/>
        </p:nvSpPr>
        <p:spPr bwMode="auto">
          <a:xfrm>
            <a:off x="3828539" y="533142"/>
            <a:ext cx="2593684" cy="360363"/>
          </a:xfrm>
          <a:prstGeom prst="homePlate">
            <a:avLst>
              <a:gd name="adj" fmla="val 27425"/>
            </a:avLst>
          </a:prstGeom>
          <a:solidFill>
            <a:schemeClr val="accent4">
              <a:lumMod val="40000"/>
              <a:lumOff val="60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latinLnBrk="1"/>
            <a:r>
              <a:rPr lang="en-US" altLang="ko-KR" sz="1200" b="1" kern="0">
                <a:solidFill>
                  <a:srgbClr val="000000"/>
                </a:solidFill>
                <a:latin typeface="Arial Narrow" panose="020B060602020203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PV</a:t>
            </a:r>
            <a:endParaRPr lang="en-US" altLang="ko-KR" sz="1200" b="1" kern="0" dirty="0">
              <a:solidFill>
                <a:srgbClr val="000000"/>
              </a:solidFill>
              <a:latin typeface="Arial Narrow" panose="020B060602020203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5" name="오각형 76"/>
          <p:cNvSpPr/>
          <p:nvPr/>
        </p:nvSpPr>
        <p:spPr bwMode="auto">
          <a:xfrm>
            <a:off x="6439684" y="533142"/>
            <a:ext cx="549275" cy="360363"/>
          </a:xfrm>
          <a:prstGeom prst="homePlate">
            <a:avLst>
              <a:gd name="adj" fmla="val 27425"/>
            </a:avLst>
          </a:prstGeom>
          <a:solidFill>
            <a:schemeClr val="accent4">
              <a:lumMod val="40000"/>
              <a:lumOff val="60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latinLnBrk="1"/>
            <a:r>
              <a:rPr lang="en-US" altLang="ko-KR" sz="1200" b="1" kern="0">
                <a:solidFill>
                  <a:srgbClr val="000000"/>
                </a:solidFill>
                <a:latin typeface="Arial Narrow" panose="020B060602020203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Pre-MP</a:t>
            </a:r>
          </a:p>
        </p:txBody>
      </p:sp>
      <p:sp>
        <p:nvSpPr>
          <p:cNvPr id="166" name="오각형 77"/>
          <p:cNvSpPr/>
          <p:nvPr/>
        </p:nvSpPr>
        <p:spPr bwMode="auto">
          <a:xfrm>
            <a:off x="6999278" y="533142"/>
            <a:ext cx="2478952" cy="360363"/>
          </a:xfrm>
          <a:prstGeom prst="homePlate">
            <a:avLst>
              <a:gd name="adj" fmla="val 27425"/>
            </a:avLst>
          </a:prstGeom>
          <a:solidFill>
            <a:schemeClr val="accent4">
              <a:lumMod val="40000"/>
              <a:lumOff val="60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latinLnBrk="1"/>
            <a:r>
              <a:rPr lang="en-US" altLang="ko-KR" sz="1200" b="1" kern="0" dirty="0">
                <a:solidFill>
                  <a:srgbClr val="000000"/>
                </a:solidFill>
                <a:latin typeface="Arial Narrow" panose="020B060602020203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MP</a:t>
            </a:r>
          </a:p>
        </p:txBody>
      </p:sp>
      <p:sp>
        <p:nvSpPr>
          <p:cNvPr id="173" name="오각형 85"/>
          <p:cNvSpPr/>
          <p:nvPr/>
        </p:nvSpPr>
        <p:spPr bwMode="auto">
          <a:xfrm>
            <a:off x="1209801" y="1083862"/>
            <a:ext cx="2261676" cy="641615"/>
          </a:xfrm>
          <a:prstGeom prst="homePlate">
            <a:avLst>
              <a:gd name="adj" fmla="val 27425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200" b="1" kern="0" dirty="0">
                <a:solidFill>
                  <a:srgbClr val="000000"/>
                </a:solidFill>
                <a:latin typeface="Arial Narrow" panose="020B060602020203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Acquire Production </a:t>
            </a:r>
          </a:p>
          <a:p>
            <a:pPr algn="ctr" eaLnBrk="1" latinLnBrk="1" hangingPunct="1">
              <a:defRPr/>
            </a:pPr>
            <a:r>
              <a:rPr lang="en-US" altLang="ko-KR" sz="1200" b="1" kern="0" dirty="0">
                <a:solidFill>
                  <a:srgbClr val="000000"/>
                </a:solidFill>
                <a:latin typeface="Arial Narrow" panose="020B060602020203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Cybersecurity Requirements</a:t>
            </a:r>
          </a:p>
        </p:txBody>
      </p:sp>
      <p:sp>
        <p:nvSpPr>
          <p:cNvPr id="3118" name="AutoShape 12"/>
          <p:cNvSpPr>
            <a:spLocks noChangeArrowheads="1"/>
          </p:cNvSpPr>
          <p:nvPr/>
        </p:nvSpPr>
        <p:spPr bwMode="auto">
          <a:xfrm>
            <a:off x="52049" y="514337"/>
            <a:ext cx="719138" cy="360363"/>
          </a:xfrm>
          <a:prstGeom prst="roundRect">
            <a:avLst>
              <a:gd name="adj" fmla="val 8097"/>
            </a:avLst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200" b="1">
                <a:solidFill>
                  <a:srgbClr val="000000"/>
                </a:solidFill>
                <a:latin typeface="Arial Narrow" panose="020B0606020202030204" pitchFamily="34" charset="0"/>
                <a:ea typeface="돋움" pitchFamily="50" charset="-127"/>
                <a:cs typeface="Arial" panose="020B0604020202020204" pitchFamily="34" charset="0"/>
              </a:rPr>
              <a:t>LGE</a:t>
            </a:r>
          </a:p>
        </p:txBody>
      </p:sp>
      <p:sp>
        <p:nvSpPr>
          <p:cNvPr id="190" name="오각형 121"/>
          <p:cNvSpPr/>
          <p:nvPr/>
        </p:nvSpPr>
        <p:spPr bwMode="auto">
          <a:xfrm>
            <a:off x="3517067" y="1088360"/>
            <a:ext cx="3523777" cy="637117"/>
          </a:xfrm>
          <a:prstGeom prst="homePlate">
            <a:avLst>
              <a:gd name="adj" fmla="val 27425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lang="en-US" altLang="ko-KR" sz="1200" b="1" kern="0" dirty="0">
                <a:solidFill>
                  <a:srgbClr val="000000"/>
                </a:solidFill>
                <a:latin typeface="Arial Narrow" panose="020B060602020203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Prepare cybersecurity documentations </a:t>
            </a:r>
          </a:p>
          <a:p>
            <a:pPr algn="ctr" eaLnBrk="1" latinLnBrk="1" hangingPunct="1">
              <a:defRPr/>
            </a:pPr>
            <a:r>
              <a:rPr lang="en-US" altLang="ko-KR" sz="1200" b="1" kern="0" dirty="0">
                <a:solidFill>
                  <a:srgbClr val="000000"/>
                </a:solidFill>
                <a:latin typeface="Arial Narrow" panose="020B060602020203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In compliance with requirements</a:t>
            </a:r>
          </a:p>
        </p:txBody>
      </p:sp>
      <p:sp>
        <p:nvSpPr>
          <p:cNvPr id="240" name="오각형 239"/>
          <p:cNvSpPr/>
          <p:nvPr/>
        </p:nvSpPr>
        <p:spPr bwMode="auto">
          <a:xfrm>
            <a:off x="7231829" y="1082420"/>
            <a:ext cx="2639636" cy="643057"/>
          </a:xfrm>
          <a:prstGeom prst="homePlate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lnSpc>
                <a:spcPct val="85000"/>
              </a:lnSpc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Dotum" pitchFamily="34" charset="-127"/>
                <a:cs typeface="Arial" pitchFamily="34" charset="0"/>
              </a:rPr>
              <a:t>Continue to update </a:t>
            </a:r>
          </a:p>
          <a:p>
            <a:pPr algn="ctr">
              <a:lnSpc>
                <a:spcPct val="85000"/>
              </a:lnSpc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Dotum" pitchFamily="34" charset="-127"/>
                <a:cs typeface="Arial" pitchFamily="34" charset="0"/>
              </a:rPr>
              <a:t>documentations from PV</a:t>
            </a:r>
          </a:p>
          <a:p>
            <a:pPr algn="ctr">
              <a:lnSpc>
                <a:spcPct val="85000"/>
              </a:lnSpc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Dotum" pitchFamily="34" charset="-127"/>
                <a:cs typeface="Arial" pitchFamily="34" charset="0"/>
              </a:rPr>
              <a:t>and perform assessment on Tier-2</a:t>
            </a:r>
            <a:endParaRPr lang="ko-KR" altLang="en-US" sz="1200" b="1" dirty="0">
              <a:solidFill>
                <a:srgbClr val="000000"/>
              </a:solidFill>
              <a:latin typeface="Arial Narrow" panose="020B0606020202030204" pitchFamily="34" charset="0"/>
              <a:ea typeface="Dotum" pitchFamily="34" charset="-127"/>
              <a:cs typeface="Arial" pitchFamily="34" charset="0"/>
            </a:endParaRPr>
          </a:p>
        </p:txBody>
      </p:sp>
      <p:sp>
        <p:nvSpPr>
          <p:cNvPr id="3133" name="Text Box 13"/>
          <p:cNvSpPr txBox="1">
            <a:spLocks noChangeArrowheads="1"/>
          </p:cNvSpPr>
          <p:nvPr/>
        </p:nvSpPr>
        <p:spPr bwMode="auto">
          <a:xfrm>
            <a:off x="942310" y="1911896"/>
            <a:ext cx="2031325" cy="2616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100" b="1" u="sng" dirty="0">
                <a:solidFill>
                  <a:srgbClr val="000000"/>
                </a:solidFill>
                <a:latin typeface="Arial Narrow" panose="020B0606020202030204" pitchFamily="34" charset="0"/>
                <a:ea typeface="돋움" pitchFamily="50" charset="-127"/>
                <a:cs typeface="Arial" pitchFamily="34" charset="0"/>
              </a:rPr>
              <a:t>Product Design and Development</a:t>
            </a:r>
          </a:p>
        </p:txBody>
      </p:sp>
      <p:sp>
        <p:nvSpPr>
          <p:cNvPr id="13373" name="Text Box 16"/>
          <p:cNvSpPr txBox="1">
            <a:spLocks noChangeArrowheads="1"/>
          </p:cNvSpPr>
          <p:nvPr/>
        </p:nvSpPr>
        <p:spPr bwMode="auto">
          <a:xfrm>
            <a:off x="882211" y="2112333"/>
            <a:ext cx="221726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marL="91440" indent="-137160">
              <a:buAutoNum type="arabicPeriod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Production Control Plan (http://collab.lge.com/main/x/rOdzrQ</a:t>
            </a:r>
            <a:r>
              <a:rPr lang="en-US" sz="1000" b="1" dirty="0">
                <a:latin typeface="Arial Narrow" panose="020B0606020202030204" pitchFamily="34" charset="0"/>
              </a:rPr>
              <a:t>)</a:t>
            </a:r>
            <a:endParaRPr lang="en-US" altLang="ko-KR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91440" indent="-137160">
              <a:buAutoNum type="arabicPeriod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Production Cybersecurity Requirements (http://collab.lge.com/main/pages/viewpage.action?pageId=3184188188)</a:t>
            </a:r>
          </a:p>
        </p:txBody>
      </p:sp>
      <p:sp>
        <p:nvSpPr>
          <p:cNvPr id="3137" name="Text Box 19"/>
          <p:cNvSpPr txBox="1">
            <a:spLocks noChangeArrowheads="1"/>
          </p:cNvSpPr>
          <p:nvPr/>
        </p:nvSpPr>
        <p:spPr bwMode="auto">
          <a:xfrm>
            <a:off x="8027885" y="1911896"/>
            <a:ext cx="1114408" cy="2616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100" b="1" u="sng" dirty="0">
                <a:solidFill>
                  <a:srgbClr val="000000"/>
                </a:solidFill>
                <a:latin typeface="Arial Narrow" panose="020B0606020202030204" pitchFamily="34" charset="0"/>
                <a:ea typeface="돋움" pitchFamily="50" charset="-127"/>
                <a:cs typeface="Arial" pitchFamily="34" charset="0"/>
              </a:rPr>
              <a:t>Mass Production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0" y="0"/>
            <a:ext cx="99060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II. Steps </a:t>
            </a:r>
            <a:r>
              <a:rPr lang="en-US" altLang="en-US" sz="1600" b="1" dirty="0">
                <a:latin typeface="Arial Narrow" panose="020B0606020202030204" pitchFamily="34" charset="0"/>
              </a:rPr>
              <a:t>in each product development stage</a:t>
            </a:r>
            <a:endParaRPr lang="en-US" sz="1600" b="1" dirty="0">
              <a:latin typeface="Arial Narrow" panose="020B0606020202030204" pitchFamily="34" charset="0"/>
            </a:endParaRPr>
          </a:p>
        </p:txBody>
      </p:sp>
      <p:sp>
        <p:nvSpPr>
          <p:cNvPr id="94" name="Text Box 19"/>
          <p:cNvSpPr txBox="1">
            <a:spLocks noChangeArrowheads="1"/>
          </p:cNvSpPr>
          <p:nvPr/>
        </p:nvSpPr>
        <p:spPr bwMode="auto">
          <a:xfrm>
            <a:off x="4247352" y="1911896"/>
            <a:ext cx="1922321" cy="2616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100" b="1" u="sng" dirty="0">
                <a:solidFill>
                  <a:srgbClr val="000000"/>
                </a:solidFill>
                <a:latin typeface="Arial Narrow" panose="020B0606020202030204" pitchFamily="34" charset="0"/>
                <a:ea typeface="돋움" pitchFamily="50" charset="-127"/>
                <a:cs typeface="Arial" pitchFamily="34" charset="0"/>
              </a:rPr>
              <a:t>Product and Process Validation</a:t>
            </a:r>
          </a:p>
        </p:txBody>
      </p:sp>
      <p:sp>
        <p:nvSpPr>
          <p:cNvPr id="95" name="Text Box 8"/>
          <p:cNvSpPr txBox="1">
            <a:spLocks noChangeArrowheads="1"/>
          </p:cNvSpPr>
          <p:nvPr/>
        </p:nvSpPr>
        <p:spPr bwMode="auto">
          <a:xfrm>
            <a:off x="5338248" y="2117693"/>
            <a:ext cx="218253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marL="91440" indent="-137160">
              <a:buFont typeface="+mj-lt"/>
              <a:buAutoNum type="arabicPeriod" startAt="6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SW Tools management process each project (</a:t>
            </a:r>
            <a:r>
              <a:rPr lang="en-US" sz="1000" dirty="0">
                <a:latin typeface="Arial Narrow" panose="020B0606020202030204" pitchFamily="34" charset="0"/>
                <a:hlinkClick r:id="rId3"/>
              </a:rPr>
              <a:t>[VSCSGU-4493] No.5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  <a:endParaRPr lang="en-US" altLang="ko-KR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91440" indent="-137160">
              <a:buFont typeface="+mj-lt"/>
              <a:buAutoNum type="arabicPeriod" startAt="6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Security Tools Management category risk assessment report (</a:t>
            </a:r>
            <a:r>
              <a:rPr lang="en-US" sz="1000" dirty="0">
                <a:latin typeface="Arial Narrow" panose="020B0606020202030204" pitchFamily="34" charset="0"/>
                <a:hlinkClick r:id="rId4"/>
              </a:rPr>
              <a:t>[VSCSGU-4494] No.6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  <a:endParaRPr lang="en-US" altLang="ko-KR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91440" indent="-137160">
              <a:buFont typeface="+mj-lt"/>
              <a:buAutoNum type="arabicPeriod" startAt="6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Manage cybersecurity competency tracking</a:t>
            </a:r>
          </a:p>
          <a:p>
            <a:pPr marL="91440" indent="-137160">
              <a:buFont typeface="+mj-lt"/>
              <a:buAutoNum type="arabicPeriod" startAt="6"/>
            </a:pPr>
            <a:r>
              <a:rPr lang="en-US" altLang="ko-KR" sz="1000" b="1" dirty="0"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Risk assessment of management processes (key management, transfer EDI, rework, … processes)</a:t>
            </a:r>
          </a:p>
          <a:p>
            <a:r>
              <a:rPr lang="en-US" sz="1000" dirty="0">
                <a:latin typeface="Arial Narrow" panose="020B0606020202030204" pitchFamily="34" charset="0"/>
                <a:hlinkClick r:id="rId5"/>
              </a:rPr>
              <a:t>[VSCSGU-4495] No.7 Process &amp; Checklist - NEXT JIRA</a:t>
            </a:r>
            <a:endParaRPr lang="en-US" altLang="ko-KR" sz="1000" b="1" dirty="0"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3112753" y="2112333"/>
            <a:ext cx="221825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marL="91440" indent="-137160">
              <a:buFont typeface="+mj-lt"/>
              <a:buAutoNum type="arabicPeriod" startAt="3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Feasibility checking report of cybersecurity requirements. (</a:t>
            </a:r>
            <a:r>
              <a:rPr lang="en-US" sz="1000" dirty="0">
                <a:latin typeface="Arial Narrow" panose="020B0606020202030204" pitchFamily="34" charset="0"/>
                <a:hlinkClick r:id="rId6"/>
              </a:rPr>
              <a:t>[VSCSGU-4489] No.1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  <a:endParaRPr lang="en-US" altLang="ko-KR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91440" indent="-137160">
              <a:buFont typeface="+mj-lt"/>
              <a:buAutoNum type="arabicPeriod" startAt="3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Applicability assessment report (</a:t>
            </a:r>
            <a:r>
              <a:rPr lang="en-US" sz="1000" dirty="0">
                <a:latin typeface="Arial Narrow" panose="020B0606020202030204" pitchFamily="34" charset="0"/>
                <a:hlinkClick r:id="rId7"/>
              </a:rPr>
              <a:t>[VSCSGU-4491] No.3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  <a:endParaRPr lang="en-US" altLang="ko-KR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91440" indent="-137160">
              <a:buFont typeface="+mj-lt"/>
              <a:buAutoNum type="arabicPeriod" startAt="3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Archive assessment and inspection results (</a:t>
            </a:r>
            <a:r>
              <a:rPr lang="en-US" sz="1000" dirty="0">
                <a:latin typeface="Arial Narrow" panose="020B0606020202030204" pitchFamily="34" charset="0"/>
                <a:hlinkClick r:id="rId8"/>
              </a:rPr>
              <a:t>[VSCSGU-4492] No.4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  <a:endParaRPr lang="en-US" altLang="ko-KR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7524961" y="2112333"/>
            <a:ext cx="2294529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marL="91440" indent="-137160">
              <a:buFont typeface="+mj-lt"/>
              <a:buAutoNum type="arabicPeriod" startAt="10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Perform vulnerability monitoring and respond incident response activity (</a:t>
            </a:r>
            <a:r>
              <a:rPr lang="en-US" sz="1000" dirty="0">
                <a:latin typeface="Arial Narrow" panose="020B0606020202030204" pitchFamily="34" charset="0"/>
                <a:hlinkClick r:id="rId9"/>
              </a:rPr>
              <a:t>[VSCSGU-4500] No.12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</a:p>
          <a:p>
            <a:pPr marL="91440" indent="-137160">
              <a:buFont typeface="+mj-lt"/>
              <a:buAutoNum type="arabicPeriod" startAt="10"/>
            </a:pPr>
            <a:r>
              <a:rPr lang="en-US" sz="1000" b="1" dirty="0">
                <a:latin typeface="Arial Narrow" panose="020B0606020202030204" pitchFamily="34" charset="0"/>
              </a:rPr>
              <a:t> Continue to collect assessment and inspection results</a:t>
            </a:r>
          </a:p>
          <a:p>
            <a:pPr marL="91440" indent="-137160">
              <a:buFont typeface="+mj-lt"/>
              <a:buAutoNum type="arabicPeriod" startAt="10"/>
            </a:pPr>
            <a:r>
              <a:rPr lang="en-US" sz="1000" b="1" dirty="0">
                <a:latin typeface="Arial Narrow" panose="020B0606020202030204" pitchFamily="34" charset="0"/>
              </a:rPr>
              <a:t> Follow buyer audit and prepare documents.</a:t>
            </a:r>
          </a:p>
          <a:p>
            <a:pPr marL="91440" indent="-137160">
              <a:buFont typeface="+mj-lt"/>
              <a:buAutoNum type="arabicPeriod" startAt="10"/>
            </a:pPr>
            <a:r>
              <a:rPr lang="en-US" sz="1000" b="1" dirty="0">
                <a:latin typeface="Arial Narrow" panose="020B0606020202030204" pitchFamily="34" charset="0"/>
              </a:rPr>
              <a:t>Conduct internal audit of each project</a:t>
            </a:r>
          </a:p>
          <a:p>
            <a:pPr marL="91440" indent="-137160">
              <a:buFont typeface="+mj-lt"/>
              <a:buAutoNum type="arabicPeriod" startAt="10"/>
            </a:pPr>
            <a:r>
              <a:rPr lang="en-US" sz="1000" b="1" dirty="0">
                <a:latin typeface="Arial Narrow" panose="020B0606020202030204" pitchFamily="34" charset="0"/>
              </a:rPr>
              <a:t> Monitor improvement and vulnerability remediation activities</a:t>
            </a:r>
            <a:endParaRPr lang="en-US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91440" indent="-137160">
              <a:buFont typeface="+mj-lt"/>
              <a:buAutoNum type="arabicPeriod" startAt="10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Perform assessment on Tier-2 (</a:t>
            </a:r>
            <a:r>
              <a:rPr lang="en-US" sz="1000" dirty="0">
                <a:latin typeface="Arial Narrow" panose="020B0606020202030204" pitchFamily="34" charset="0"/>
                <a:hlinkClick r:id="rId10"/>
              </a:rPr>
              <a:t>[VSCSGU-4501] No.13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15" name="Trapezoid 14"/>
          <p:cNvSpPr/>
          <p:nvPr/>
        </p:nvSpPr>
        <p:spPr>
          <a:xfrm flipV="1">
            <a:off x="873609" y="4643606"/>
            <a:ext cx="8894268" cy="1812163"/>
          </a:xfrm>
          <a:prstGeom prst="trapezoid">
            <a:avLst>
              <a:gd name="adj" fmla="val 84627"/>
            </a:avLst>
          </a:prstGeom>
          <a:solidFill>
            <a:srgbClr val="8CC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3382" name="TextBox 31"/>
          <p:cNvSpPr txBox="1">
            <a:spLocks noChangeArrowheads="1"/>
          </p:cNvSpPr>
          <p:nvPr/>
        </p:nvSpPr>
        <p:spPr bwMode="auto">
          <a:xfrm>
            <a:off x="2340639" y="4657135"/>
            <a:ext cx="304451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marL="91440" indent="-137160">
              <a:buAutoNum type="arabicPeriod"/>
            </a:pPr>
            <a:r>
              <a:rPr lang="en-US" sz="1000" b="1" dirty="0">
                <a:latin typeface="Arial Narrow" panose="020B0606020202030204" pitchFamily="34" charset="0"/>
              </a:rPr>
              <a:t>Provide regular training session (</a:t>
            </a:r>
            <a:r>
              <a:rPr lang="en-US" sz="1000" dirty="0">
                <a:latin typeface="Arial Narrow" panose="020B0606020202030204" pitchFamily="34" charset="0"/>
                <a:hlinkClick r:id="rId11"/>
              </a:rPr>
              <a:t>[VSCSGU-4498] No.10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</a:p>
          <a:p>
            <a:pPr marL="91440" indent="-137160">
              <a:buFontTx/>
              <a:buAutoNum type="arabicPeriod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Provide process training session (</a:t>
            </a:r>
            <a:r>
              <a:rPr lang="en-US" sz="1000" dirty="0">
                <a:latin typeface="Arial Narrow" panose="020B0606020202030204" pitchFamily="34" charset="0"/>
                <a:hlinkClick r:id="rId12"/>
              </a:rPr>
              <a:t>[VSCSGU-4495] No.7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  <a:endParaRPr lang="en-US" altLang="ko-KR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91440" indent="-137160">
              <a:buAutoNum type="arabicPeriod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Manage and archive education completion status &amp; cybersecurity capability status of employees.(</a:t>
            </a:r>
            <a:r>
              <a:rPr lang="en-US" sz="1000" dirty="0">
                <a:latin typeface="Arial Narrow" panose="020B0606020202030204" pitchFamily="34" charset="0"/>
                <a:hlinkClick r:id="rId13"/>
              </a:rPr>
              <a:t>[VSCSGU-4499] No.11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  <a:endParaRPr lang="en-US" altLang="ko-KR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91440" indent="-137160">
              <a:buAutoNum type="arabicPeriod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Establish and maintain processes including TARA, vulnerability management, incident response, vendor management for all projects</a:t>
            </a:r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97" name="AutoShape 12"/>
          <p:cNvSpPr>
            <a:spLocks noChangeArrowheads="1"/>
          </p:cNvSpPr>
          <p:nvPr/>
        </p:nvSpPr>
        <p:spPr bwMode="auto">
          <a:xfrm>
            <a:off x="52049" y="1206913"/>
            <a:ext cx="719138" cy="360363"/>
          </a:xfrm>
          <a:prstGeom prst="roundRect">
            <a:avLst>
              <a:gd name="adj" fmla="val 8097"/>
            </a:avLst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200" b="1">
                <a:solidFill>
                  <a:srgbClr val="000000"/>
                </a:solidFill>
                <a:latin typeface="Arial Narrow" panose="020B0606020202030204" pitchFamily="34" charset="0"/>
                <a:ea typeface="돋움" pitchFamily="50" charset="-127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8" name="AutoShape 12"/>
          <p:cNvSpPr>
            <a:spLocks noChangeArrowheads="1"/>
          </p:cNvSpPr>
          <p:nvPr/>
        </p:nvSpPr>
        <p:spPr bwMode="auto">
          <a:xfrm>
            <a:off x="52049" y="2773057"/>
            <a:ext cx="719138" cy="360363"/>
          </a:xfrm>
          <a:prstGeom prst="roundRect">
            <a:avLst>
              <a:gd name="adj" fmla="val 8097"/>
            </a:avLst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돋움" pitchFamily="50" charset="-127"/>
                <a:cs typeface="Arial" panose="020B0604020202020204" pitchFamily="34" charset="0"/>
              </a:rPr>
              <a:t>CSM</a:t>
            </a:r>
          </a:p>
        </p:txBody>
      </p:sp>
      <p:sp>
        <p:nvSpPr>
          <p:cNvPr id="100" name="AutoShape 12"/>
          <p:cNvSpPr>
            <a:spLocks noChangeArrowheads="1"/>
          </p:cNvSpPr>
          <p:nvPr/>
        </p:nvSpPr>
        <p:spPr bwMode="auto">
          <a:xfrm>
            <a:off x="52049" y="5408856"/>
            <a:ext cx="719138" cy="360363"/>
          </a:xfrm>
          <a:prstGeom prst="roundRect">
            <a:avLst>
              <a:gd name="adj" fmla="val 8097"/>
            </a:avLst>
          </a:prstGeom>
          <a:noFill/>
          <a:ln w="317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200" b="1">
                <a:solidFill>
                  <a:srgbClr val="000000"/>
                </a:solidFill>
                <a:latin typeface="Arial Narrow" panose="020B0606020202030204" pitchFamily="34" charset="0"/>
                <a:ea typeface="돋움" pitchFamily="50" charset="-127"/>
                <a:cs typeface="Arial" panose="020B0604020202020204" pitchFamily="34" charset="0"/>
              </a:rPr>
              <a:t>CSG</a:t>
            </a:r>
          </a:p>
        </p:txBody>
      </p:sp>
      <p:sp>
        <p:nvSpPr>
          <p:cNvPr id="33" name="TextBox 31"/>
          <p:cNvSpPr txBox="1">
            <a:spLocks noChangeArrowheads="1"/>
          </p:cNvSpPr>
          <p:nvPr/>
        </p:nvSpPr>
        <p:spPr bwMode="auto">
          <a:xfrm>
            <a:off x="5378228" y="4657135"/>
            <a:ext cx="298437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marL="91440" indent="-137160">
              <a:buFont typeface="+mj-lt"/>
              <a:buAutoNum type="arabicPeriod" startAt="5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Collaborate with IT/security team to verify physical access security, information security and facility security (</a:t>
            </a:r>
            <a:r>
              <a:rPr lang="en-US" sz="1000" dirty="0">
                <a:latin typeface="Arial Narrow" panose="020B0606020202030204" pitchFamily="34" charset="0"/>
                <a:hlinkClick r:id="rId14"/>
              </a:rPr>
              <a:t>[VSCSGU-4496] No.8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  <a:endParaRPr lang="en-US" altLang="ko-KR" sz="1000" b="1" dirty="0">
              <a:solidFill>
                <a:srgbClr val="000000"/>
              </a:solidFill>
              <a:latin typeface="Arial Narrow" panose="020B0606020202030204" pitchFamily="34" charset="0"/>
              <a:ea typeface="Dotum" panose="020B0600000101010101" pitchFamily="34" charset="-127"/>
              <a:cs typeface="Arial" panose="020B0604020202020204" pitchFamily="34" charset="0"/>
            </a:endParaRPr>
          </a:p>
          <a:p>
            <a:pPr marL="91440" indent="-137160">
              <a:buAutoNum type="arabicPeriod" startAt="5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Monitor IT information security certificates (</a:t>
            </a:r>
            <a:r>
              <a:rPr lang="en-US" sz="1000" dirty="0">
                <a:latin typeface="Arial Narrow" panose="020B0606020202030204" pitchFamily="34" charset="0"/>
                <a:hlinkClick r:id="rId15"/>
              </a:rPr>
              <a:t>[VSCSGU-4497] No.9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</a:p>
          <a:p>
            <a:pPr marL="91440" indent="-137160">
              <a:buFontTx/>
              <a:buAutoNum type="arabicPeriod" startAt="5"/>
            </a:pPr>
            <a:r>
              <a:rPr lang="en-US" altLang="ko-KR" sz="10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Archives assessment result and inspection results as evidence for VTA (</a:t>
            </a:r>
            <a:r>
              <a:rPr lang="en-US" sz="1000" dirty="0">
                <a:latin typeface="Arial Narrow" panose="020B0606020202030204" pitchFamily="34" charset="0"/>
                <a:hlinkClick r:id="rId8"/>
              </a:rPr>
              <a:t>[VSCSGU-4492] No.4 Process &amp; Checklist - NEXT JIRA</a:t>
            </a:r>
            <a:r>
              <a:rPr lang="en-US" sz="1000" dirty="0">
                <a:latin typeface="Arial Narrow" panose="020B0606020202030204" pitchFamily="34" charset="0"/>
              </a:rPr>
              <a:t>)</a:t>
            </a:r>
          </a:p>
          <a:p>
            <a:pPr marL="91440" indent="-137160">
              <a:buFontTx/>
              <a:buAutoNum type="arabicPeriod" startAt="5"/>
            </a:pPr>
            <a:r>
              <a:rPr lang="en-US" sz="1000" b="1" dirty="0">
                <a:latin typeface="Arial Narrow" panose="020B0606020202030204" pitchFamily="34" charset="0"/>
              </a:rPr>
              <a:t>Audit preparation and reporting</a:t>
            </a:r>
          </a:p>
        </p:txBody>
      </p:sp>
    </p:spTree>
    <p:extLst>
      <p:ext uri="{BB962C8B-B14F-4D97-AF65-F5344CB8AC3E}">
        <p14:creationId xmlns:p14="http://schemas.microsoft.com/office/powerpoint/2010/main" val="323011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2B3641-4B55-454C-BDCE-64AB7E15E307}"/>
              </a:ext>
            </a:extLst>
          </p:cNvPr>
          <p:cNvSpPr txBox="1"/>
          <p:nvPr/>
        </p:nvSpPr>
        <p:spPr>
          <a:xfrm>
            <a:off x="0" y="0"/>
            <a:ext cx="99060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III. Main role 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F8C8DE-36FA-45B6-A3D6-8C30CCBE7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27385"/>
              </p:ext>
            </p:extLst>
          </p:nvPr>
        </p:nvGraphicFramePr>
        <p:xfrm>
          <a:off x="132816" y="428857"/>
          <a:ext cx="9652535" cy="63265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5215">
                  <a:extLst>
                    <a:ext uri="{9D8B030D-6E8A-4147-A177-3AD203B41FA5}">
                      <a16:colId xmlns:a16="http://schemas.microsoft.com/office/drawing/2014/main" val="3921901568"/>
                    </a:ext>
                  </a:extLst>
                </a:gridCol>
                <a:gridCol w="7766169">
                  <a:extLst>
                    <a:ext uri="{9D8B030D-6E8A-4147-A177-3AD203B41FA5}">
                      <a16:colId xmlns:a16="http://schemas.microsoft.com/office/drawing/2014/main" val="350865519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45158426"/>
                    </a:ext>
                  </a:extLst>
                </a:gridCol>
                <a:gridCol w="1047751">
                  <a:extLst>
                    <a:ext uri="{9D8B030D-6E8A-4147-A177-3AD203B41FA5}">
                      <a16:colId xmlns:a16="http://schemas.microsoft.com/office/drawing/2014/main" val="2626009205"/>
                    </a:ext>
                  </a:extLst>
                </a:gridCol>
              </a:tblGrid>
              <a:tr h="173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Arial Narrow" panose="020B0606020202030204" pitchFamily="34" charset="0"/>
                        </a:rPr>
                        <a:t>No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Arial Narrow" panose="020B0606020202030204" pitchFamily="34" charset="0"/>
                        </a:rPr>
                        <a:t>Role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Phase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Template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135892"/>
                  </a:ext>
                </a:extLst>
              </a:tr>
              <a:tr h="398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reviews production cybersecurity requirements and conduct feasibility checking whether the requirements can be applied and inspected in production line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576487"/>
                  </a:ext>
                </a:extLst>
              </a:tr>
              <a:tr h="241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applies production cybersecurity requirements into production control plan and maintain the production control plan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76042"/>
                  </a:ext>
                </a:extLst>
              </a:tr>
              <a:tr h="710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performs assessment on inspection results to verify that the product is manufactured which is complying to production cybersecurity requirements in production control plan.</a:t>
                      </a:r>
                      <a:b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(Ex. correct approved SW firmware/version shall be injected into product, correct keys shall be injected into product, removal of JTAG/Debug connector, secure boot enabled, sealed HW plug ,</a:t>
                      </a:r>
                      <a:r>
                        <a:rPr lang="en-US" sz="1100" u="none" strike="noStrike" dirty="0" err="1">
                          <a:effectLst/>
                          <a:latin typeface="Arial Narrow" panose="020B0606020202030204" pitchFamily="34" charset="0"/>
                        </a:rPr>
                        <a:t>etc</a:t>
                      </a:r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16178"/>
                  </a:ext>
                </a:extLst>
              </a:tr>
              <a:tr h="418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archives assessment result and inspection results  as evidence for VTA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93959"/>
                  </a:ext>
                </a:extLst>
              </a:tr>
              <a:tr h="5545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manages inventory of tools and equipment for (secure) production.</a:t>
                      </a:r>
                      <a:b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(Ex. flashing software, test tools, ROM writing &amp; Inspection tools such as Data management Software(DMS) / </a:t>
                      </a:r>
                      <a:r>
                        <a:rPr lang="en-US" sz="1100" u="none" strike="noStrike" dirty="0" err="1">
                          <a:effectLst/>
                          <a:latin typeface="Arial Narrow" panose="020B0606020202030204" pitchFamily="34" charset="0"/>
                        </a:rPr>
                        <a:t>Tasklink</a:t>
                      </a:r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 / </a:t>
                      </a:r>
                      <a:r>
                        <a:rPr lang="en-US" sz="1100" u="none" strike="noStrike" dirty="0" err="1">
                          <a:effectLst/>
                          <a:latin typeface="Arial Narrow" panose="020B0606020202030204" pitchFamily="34" charset="0"/>
                        </a:rPr>
                        <a:t>Flashcore</a:t>
                      </a:r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 / </a:t>
                      </a:r>
                      <a:r>
                        <a:rPr lang="en-US" sz="1100" u="none" strike="noStrike" dirty="0" err="1">
                          <a:effectLst/>
                          <a:latin typeface="Arial Narrow" panose="020B0606020202030204" pitchFamily="34" charset="0"/>
                        </a:rPr>
                        <a:t>Lumenx</a:t>
                      </a:r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 FA &amp; FCT Inspection Program)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51856"/>
                  </a:ext>
                </a:extLst>
              </a:tr>
              <a:tr h="398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performs risk assessment regarding assets such as tools &amp; equipment for (secure) production which shall be tool version </a:t>
                      </a:r>
                      <a:endParaRPr lang="vi-VN" sz="110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management, obtaining rationale that tools are managed by strong access control and etc.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168811"/>
                  </a:ext>
                </a:extLst>
              </a:tr>
              <a:tr h="5545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understands all process from start of production to end of production (OQC) and obtains evidence with rationale in perspective of cybersecurity of every step</a:t>
                      </a:r>
                      <a:b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(ROM Writing ~ key injection ~ inspection ~ OQC ~ just before shipping)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46193"/>
                  </a:ext>
                </a:extLst>
              </a:tr>
              <a:tr h="241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collaborate with IT/security team to verify physical access security, information security and facility security.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CSG will manage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494066"/>
                  </a:ext>
                </a:extLst>
              </a:tr>
              <a:tr h="241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monitor IT information security certificates such as TISAX, ISO 27001, IATF16949, </a:t>
                      </a:r>
                      <a:r>
                        <a:rPr lang="en-US" sz="1100" u="none" strike="noStrike" dirty="0" err="1">
                          <a:effectLst/>
                          <a:latin typeface="Arial Narrow" panose="020B0606020202030204" pitchFamily="34" charset="0"/>
                        </a:rPr>
                        <a:t>etc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93243"/>
                  </a:ext>
                </a:extLst>
              </a:tr>
              <a:tr h="398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provides regular training session to employees, publish cybersecurity newsletter by translating to </a:t>
                      </a:r>
                      <a:r>
                        <a:rPr lang="en-US" sz="1100" u="none" strike="noStrike" dirty="0" err="1">
                          <a:effectLst/>
                          <a:latin typeface="Arial Narrow" panose="020B0606020202030204" pitchFamily="34" charset="0"/>
                        </a:rPr>
                        <a:t>VietNam</a:t>
                      </a:r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 language of HQ newsletter and runs a cybersecurity campaign to enhance cybersecurity culture.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424274"/>
                  </a:ext>
                </a:extLst>
              </a:tr>
              <a:tr h="241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manages and archives education completion status &amp; cybersecurity capability status of employees.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446062"/>
                  </a:ext>
                </a:extLst>
              </a:tr>
              <a:tr h="655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performs vulnerability monitoring on production line/system/tools and responds it as incident response activity.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vi-V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  <a:defRPr/>
                      </a:pPr>
                      <a:r>
                        <a:rPr lang="vi-VN" altLang="ko-KR" sz="1100" b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Dotum" pitchFamily="34" charset="-127"/>
                          <a:cs typeface="Arial" pitchFamily="34" charset="0"/>
                        </a:rPr>
                        <a:t>CSM c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Dotum" pitchFamily="34" charset="-127"/>
                          <a:cs typeface="Arial" pitchFamily="34" charset="0"/>
                        </a:rPr>
                        <a:t>ontinue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Dotum" pitchFamily="34" charset="-127"/>
                          <a:cs typeface="Arial" pitchFamily="34" charset="0"/>
                        </a:rPr>
                        <a:t> to update </a:t>
                      </a:r>
                    </a:p>
                    <a:p>
                      <a:pPr algn="ctr">
                        <a:lnSpc>
                          <a:spcPct val="85000"/>
                        </a:lnSpc>
                        <a:defRPr/>
                      </a:pP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Dotum" pitchFamily="34" charset="-127"/>
                          <a:cs typeface="Arial" pitchFamily="34" charset="0"/>
                        </a:rPr>
                        <a:t>do</a:t>
                      </a:r>
                      <a:r>
                        <a:rPr lang="vi-VN" altLang="ko-KR" sz="1100" b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Dotum" pitchFamily="34" charset="-127"/>
                          <a:cs typeface="Arial" pitchFamily="34" charset="0"/>
                        </a:rPr>
                        <a:t>cumentation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Dotum" pitchFamily="34" charset="-127"/>
                          <a:cs typeface="Arial" pitchFamily="34" charset="0"/>
                        </a:rPr>
                        <a:t>s from PV</a:t>
                      </a:r>
                    </a:p>
                    <a:p>
                      <a:pPr algn="ctr">
                        <a:lnSpc>
                          <a:spcPct val="85000"/>
                        </a:lnSpc>
                        <a:defRPr/>
                      </a:pP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Dotum" pitchFamily="34" charset="-127"/>
                          <a:cs typeface="Arial" pitchFamily="34" charset="0"/>
                        </a:rPr>
                        <a:t>and perform assessment on Tier-2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  <a:ea typeface="Dotum" pitchFamily="34" charset="-127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098155"/>
                  </a:ext>
                </a:extLst>
              </a:tr>
              <a:tr h="799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 Narrow" panose="020B0606020202030204" pitchFamily="34" charset="0"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573" marR="3573" marT="357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Arial Narrow" panose="020B0606020202030204" pitchFamily="34" charset="0"/>
                        </a:rPr>
                        <a:t>Security part performs assessment on Tier-2 (tool &amp; equipment company, outsourced production company)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53607"/>
                  </a:ext>
                </a:extLst>
              </a:tr>
            </a:tbl>
          </a:graphicData>
        </a:graphic>
      </p:graphicFrame>
      <p:sp>
        <p:nvSpPr>
          <p:cNvPr id="5" name="Action Button: Go Forward or Next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ED66098-B7DD-4AB2-B4DB-F48FB936B983}"/>
              </a:ext>
            </a:extLst>
          </p:cNvPr>
          <p:cNvSpPr/>
          <p:nvPr/>
        </p:nvSpPr>
        <p:spPr>
          <a:xfrm>
            <a:off x="7917960" y="908841"/>
            <a:ext cx="255950" cy="25837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Go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397B482-A873-403B-8CAB-FE7B6042DBD6}"/>
              </a:ext>
            </a:extLst>
          </p:cNvPr>
          <p:cNvSpPr/>
          <p:nvPr/>
        </p:nvSpPr>
        <p:spPr>
          <a:xfrm>
            <a:off x="7917960" y="1586596"/>
            <a:ext cx="255949" cy="23932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Go Forward or Next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4446A7D-A7BF-4B09-AFDA-C8E6CBDBC3C3}"/>
              </a:ext>
            </a:extLst>
          </p:cNvPr>
          <p:cNvSpPr/>
          <p:nvPr/>
        </p:nvSpPr>
        <p:spPr>
          <a:xfrm>
            <a:off x="7917959" y="2173543"/>
            <a:ext cx="255949" cy="23932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Go Forward or Next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A208DBE-E463-40EB-8D28-56D4C87584E2}"/>
              </a:ext>
            </a:extLst>
          </p:cNvPr>
          <p:cNvSpPr/>
          <p:nvPr/>
        </p:nvSpPr>
        <p:spPr>
          <a:xfrm>
            <a:off x="7918443" y="2687511"/>
            <a:ext cx="255949" cy="25837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ction Button: Go Forward or Next 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E361CB7-FAE2-4750-8DF4-6B90D2A66B9C}"/>
              </a:ext>
            </a:extLst>
          </p:cNvPr>
          <p:cNvSpPr/>
          <p:nvPr/>
        </p:nvSpPr>
        <p:spPr>
          <a:xfrm>
            <a:off x="7924792" y="3170402"/>
            <a:ext cx="255948" cy="25837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ction Button: Go Forward or Next 1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E9BF9C7-7E32-4A4D-8789-A571373AF1E1}"/>
              </a:ext>
            </a:extLst>
          </p:cNvPr>
          <p:cNvSpPr/>
          <p:nvPr/>
        </p:nvSpPr>
        <p:spPr>
          <a:xfrm>
            <a:off x="7924792" y="3665903"/>
            <a:ext cx="255948" cy="25837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866A58A-65C9-4D5F-8297-53CF5C9F89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547101"/>
              </p:ext>
            </p:extLst>
          </p:nvPr>
        </p:nvGraphicFramePr>
        <p:xfrm>
          <a:off x="9060507" y="811965"/>
          <a:ext cx="501483" cy="44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9" imgW="914400" imgH="806657" progId="Excel.Sheet.12">
                  <p:link updateAutomatic="1"/>
                </p:oleObj>
              </mc:Choice>
              <mc:Fallback>
                <p:oleObj name="Worksheet" showAsIcon="1" r:id="rId9" imgW="914400" imgH="806657" progId="Excel.Sheet.12">
                  <p:link updateAutomatic="1"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0248F58A-1EDC-4AFE-8258-CEF3A4925C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60507" y="811965"/>
                        <a:ext cx="501483" cy="442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F005FEB-693B-47DC-9E78-D5D12FF17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287871"/>
              </p:ext>
            </p:extLst>
          </p:nvPr>
        </p:nvGraphicFramePr>
        <p:xfrm>
          <a:off x="9043813" y="1488826"/>
          <a:ext cx="542258" cy="478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1" imgW="914400" imgH="806657" progId="Excel.Sheet.12">
                  <p:link updateAutomatic="1"/>
                </p:oleObj>
              </mc:Choice>
              <mc:Fallback>
                <p:oleObj name="Worksheet" showAsIcon="1" r:id="rId11" imgW="914400" imgH="806657" progId="Excel.Sheet.12">
                  <p:link updateAutomatic="1"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59B2CB20-7B97-4007-BE9D-6C7BC57CE7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43813" y="1488826"/>
                        <a:ext cx="542258" cy="478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AC27A77-590A-4EA3-B874-912E94D728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397215"/>
              </p:ext>
            </p:extLst>
          </p:nvPr>
        </p:nvGraphicFramePr>
        <p:xfrm>
          <a:off x="9042887" y="2090479"/>
          <a:ext cx="536721" cy="473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3" imgW="914400" imgH="806657" progId="Excel.Sheet.12">
                  <p:link updateAutomatic="1"/>
                </p:oleObj>
              </mc:Choice>
              <mc:Fallback>
                <p:oleObj name="Worksheet" showAsIcon="1" r:id="rId13" imgW="914400" imgH="806657" progId="Excel.Sheet.12">
                  <p:link updateAutomatic="1"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99FDBCF5-27F0-41AF-994F-E751A97C6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042887" y="2090479"/>
                        <a:ext cx="536721" cy="473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265223B-A9A0-4B65-BE3B-4FEE275ECD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483447"/>
              </p:ext>
            </p:extLst>
          </p:nvPr>
        </p:nvGraphicFramePr>
        <p:xfrm>
          <a:off x="9043168" y="2606023"/>
          <a:ext cx="562380" cy="49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5" imgW="914400" imgH="806657" progId="Excel.Sheet.12">
                  <p:embed/>
                </p:oleObj>
              </mc:Choice>
              <mc:Fallback>
                <p:oleObj name="Worksheet" showAsIcon="1" r:id="rId15" imgW="914400" imgH="806657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28864A2-58CC-47D2-B307-2B6EDE15E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043168" y="2606023"/>
                        <a:ext cx="562380" cy="49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6050A21-87DA-4BCD-8320-0BCAE2D50E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840064"/>
              </p:ext>
            </p:extLst>
          </p:nvPr>
        </p:nvGraphicFramePr>
        <p:xfrm>
          <a:off x="9053388" y="3102010"/>
          <a:ext cx="562381" cy="495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7" imgW="914400" imgH="806657" progId="Excel.Sheet.12">
                  <p:embed/>
                </p:oleObj>
              </mc:Choice>
              <mc:Fallback>
                <p:oleObj name="Worksheet" showAsIcon="1" r:id="rId17" imgW="914400" imgH="80665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D30D873-E243-4B37-BF31-A9EA2228EF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053388" y="3102010"/>
                        <a:ext cx="562381" cy="495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93C8CE4-03BE-428E-BC51-D3D9F7C6D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771460"/>
              </p:ext>
            </p:extLst>
          </p:nvPr>
        </p:nvGraphicFramePr>
        <p:xfrm>
          <a:off x="9066290" y="3628689"/>
          <a:ext cx="5365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9" imgW="914400" imgH="806657" progId="Excel.Sheet.12">
                  <p:embed/>
                </p:oleObj>
              </mc:Choice>
              <mc:Fallback>
                <p:oleObj name="Worksheet" showAsIcon="1" r:id="rId19" imgW="914400" imgH="806657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C5C950E-6C7B-4F4A-B843-A53BD92698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066290" y="3628689"/>
                        <a:ext cx="536575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142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B6986D-73A4-496E-9F8E-1E43CC021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1" y="722976"/>
            <a:ext cx="4718857" cy="5864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5B939-EFB5-4759-9D96-F901FE22CAB8}"/>
              </a:ext>
            </a:extLst>
          </p:cNvPr>
          <p:cNvSpPr txBox="1"/>
          <p:nvPr/>
        </p:nvSpPr>
        <p:spPr>
          <a:xfrm>
            <a:off x="210439" y="445977"/>
            <a:ext cx="3813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3. Feasibility checking report of cybersecurity requirements.</a:t>
            </a:r>
            <a:endParaRPr lang="en-US" sz="1200" b="1" dirty="0"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3C054-C819-4FF1-82D1-A4C4B21C7EB6}"/>
              </a:ext>
            </a:extLst>
          </p:cNvPr>
          <p:cNvSpPr txBox="1"/>
          <p:nvPr/>
        </p:nvSpPr>
        <p:spPr>
          <a:xfrm>
            <a:off x="0" y="0"/>
            <a:ext cx="99060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III. Main role summary</a:t>
            </a:r>
          </a:p>
        </p:txBody>
      </p:sp>
      <p:sp>
        <p:nvSpPr>
          <p:cNvPr id="9" name="Action Button: Go Home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D686DE7-30FD-48C2-887B-99FCA87E2155}"/>
              </a:ext>
            </a:extLst>
          </p:cNvPr>
          <p:cNvSpPr/>
          <p:nvPr/>
        </p:nvSpPr>
        <p:spPr>
          <a:xfrm>
            <a:off x="9601200" y="6614160"/>
            <a:ext cx="304800" cy="243840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8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FB8110-9ABC-42D6-977D-993361B88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36" y="722976"/>
            <a:ext cx="4877527" cy="5899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1B74BF-093C-4A5D-BBFC-56EB3D8DE8C2}"/>
              </a:ext>
            </a:extLst>
          </p:cNvPr>
          <p:cNvSpPr txBox="1"/>
          <p:nvPr/>
        </p:nvSpPr>
        <p:spPr>
          <a:xfrm>
            <a:off x="210439" y="445977"/>
            <a:ext cx="2233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4. Applicability assessment report</a:t>
            </a:r>
            <a:endParaRPr lang="en-US" sz="1200" b="1" dirty="0"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C32F8-96C3-450D-9CA6-6B1AD3C942AA}"/>
              </a:ext>
            </a:extLst>
          </p:cNvPr>
          <p:cNvSpPr txBox="1"/>
          <p:nvPr/>
        </p:nvSpPr>
        <p:spPr>
          <a:xfrm>
            <a:off x="0" y="0"/>
            <a:ext cx="99060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III. Main role summary</a:t>
            </a:r>
          </a:p>
        </p:txBody>
      </p:sp>
      <p:sp>
        <p:nvSpPr>
          <p:cNvPr id="14" name="Action Button: Go Hom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57870AD-AEA0-41F2-8935-0935093A8DB8}"/>
              </a:ext>
            </a:extLst>
          </p:cNvPr>
          <p:cNvSpPr/>
          <p:nvPr/>
        </p:nvSpPr>
        <p:spPr>
          <a:xfrm>
            <a:off x="9601200" y="6614160"/>
            <a:ext cx="304800" cy="243840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2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016836-20F5-4051-9832-0F0BAD05A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241" y="722976"/>
            <a:ext cx="4951518" cy="592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FAA8F-350A-4AD6-8A35-4AA56E6813C9}"/>
              </a:ext>
            </a:extLst>
          </p:cNvPr>
          <p:cNvSpPr txBox="1"/>
          <p:nvPr/>
        </p:nvSpPr>
        <p:spPr>
          <a:xfrm>
            <a:off x="0" y="0"/>
            <a:ext cx="99060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III. Main role summary</a:t>
            </a:r>
          </a:p>
        </p:txBody>
      </p:sp>
      <p:sp>
        <p:nvSpPr>
          <p:cNvPr id="10" name="Action Button: Go Home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914A091-7A00-4A83-8CE1-DDD5A0D91BA0}"/>
              </a:ext>
            </a:extLst>
          </p:cNvPr>
          <p:cNvSpPr/>
          <p:nvPr/>
        </p:nvSpPr>
        <p:spPr>
          <a:xfrm>
            <a:off x="9601200" y="6614160"/>
            <a:ext cx="304800" cy="243840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96C67-0FEE-4182-80A6-F1C294071523}"/>
              </a:ext>
            </a:extLst>
          </p:cNvPr>
          <p:cNvSpPr txBox="1"/>
          <p:nvPr/>
        </p:nvSpPr>
        <p:spPr>
          <a:xfrm>
            <a:off x="210439" y="445977"/>
            <a:ext cx="2958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5. Archive assessment and inspection results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38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EF447-65E6-499A-A6E0-BBB56449B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22976"/>
            <a:ext cx="5029200" cy="5874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35BAC-60BA-4B65-B069-8C43DFA305FD}"/>
              </a:ext>
            </a:extLst>
          </p:cNvPr>
          <p:cNvSpPr txBox="1"/>
          <p:nvPr/>
        </p:nvSpPr>
        <p:spPr>
          <a:xfrm>
            <a:off x="0" y="0"/>
            <a:ext cx="99060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III. Main role summary</a:t>
            </a:r>
          </a:p>
        </p:txBody>
      </p:sp>
      <p:sp>
        <p:nvSpPr>
          <p:cNvPr id="10" name="Action Button: Go Home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047B533-7C85-4073-9383-7F1C367D81D5}"/>
              </a:ext>
            </a:extLst>
          </p:cNvPr>
          <p:cNvSpPr/>
          <p:nvPr/>
        </p:nvSpPr>
        <p:spPr>
          <a:xfrm>
            <a:off x="9601200" y="6614160"/>
            <a:ext cx="304800" cy="243840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2140F-FFDC-43B2-B268-E9E61FD3B933}"/>
              </a:ext>
            </a:extLst>
          </p:cNvPr>
          <p:cNvSpPr txBox="1"/>
          <p:nvPr/>
        </p:nvSpPr>
        <p:spPr>
          <a:xfrm>
            <a:off x="210439" y="445977"/>
            <a:ext cx="2792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6. Secure tool management category report</a:t>
            </a:r>
            <a:endParaRPr lang="en-US" sz="1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72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2C211-DA04-42D7-872D-7BA34BE5D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51" y="821941"/>
            <a:ext cx="5029200" cy="5914139"/>
          </a:xfrm>
          <a:prstGeom prst="rect">
            <a:avLst/>
          </a:prstGeom>
        </p:spPr>
      </p:pic>
      <p:sp>
        <p:nvSpPr>
          <p:cNvPr id="7" name="Action Button: Go Forward or Next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BA69713-5ADA-4B2A-A58A-742D97CE3B56}"/>
              </a:ext>
            </a:extLst>
          </p:cNvPr>
          <p:cNvSpPr/>
          <p:nvPr/>
        </p:nvSpPr>
        <p:spPr>
          <a:xfrm>
            <a:off x="5686082" y="2231080"/>
            <a:ext cx="160713" cy="13300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Go Forward or Next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554980A-EFCE-4EEF-90CB-A8F9117495B5}"/>
              </a:ext>
            </a:extLst>
          </p:cNvPr>
          <p:cNvSpPr/>
          <p:nvPr/>
        </p:nvSpPr>
        <p:spPr>
          <a:xfrm>
            <a:off x="3895515" y="3616252"/>
            <a:ext cx="160713" cy="13300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Forward or Next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0BA3590-43BB-45ED-9B12-A118EA53E7A4}"/>
              </a:ext>
            </a:extLst>
          </p:cNvPr>
          <p:cNvSpPr/>
          <p:nvPr/>
        </p:nvSpPr>
        <p:spPr>
          <a:xfrm>
            <a:off x="4167064" y="2845420"/>
            <a:ext cx="160713" cy="13300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Go Forward or Next 1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B035FBBF-F7F0-44CB-B797-7290A443FBFF}"/>
              </a:ext>
            </a:extLst>
          </p:cNvPr>
          <p:cNvSpPr/>
          <p:nvPr/>
        </p:nvSpPr>
        <p:spPr>
          <a:xfrm>
            <a:off x="4760728" y="3616252"/>
            <a:ext cx="160713" cy="13300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ction Button: Go Forward or Next 1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CBD6131-152F-4463-8C5A-061883F3326D}"/>
              </a:ext>
            </a:extLst>
          </p:cNvPr>
          <p:cNvSpPr/>
          <p:nvPr/>
        </p:nvSpPr>
        <p:spPr>
          <a:xfrm>
            <a:off x="4760727" y="4244556"/>
            <a:ext cx="160713" cy="13300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Go Forward or Next 15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AB8C6AC-6953-4439-8010-4A841942ABCB}"/>
              </a:ext>
            </a:extLst>
          </p:cNvPr>
          <p:cNvSpPr/>
          <p:nvPr/>
        </p:nvSpPr>
        <p:spPr>
          <a:xfrm>
            <a:off x="4760729" y="4889486"/>
            <a:ext cx="160713" cy="13300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Go Forward or Next 1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C1DC8F2-B2EB-4208-99CD-7F8A5C175335}"/>
              </a:ext>
            </a:extLst>
          </p:cNvPr>
          <p:cNvSpPr/>
          <p:nvPr/>
        </p:nvSpPr>
        <p:spPr>
          <a:xfrm>
            <a:off x="4766270" y="5523332"/>
            <a:ext cx="160713" cy="13300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Go Forward or Next 17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B445F8F-52FF-4C44-8966-F48A4EB0B2F7}"/>
              </a:ext>
            </a:extLst>
          </p:cNvPr>
          <p:cNvSpPr/>
          <p:nvPr/>
        </p:nvSpPr>
        <p:spPr>
          <a:xfrm>
            <a:off x="4760727" y="6354449"/>
            <a:ext cx="160713" cy="133004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6C0954-1AF4-4265-8C38-9A40E4190CD6}"/>
              </a:ext>
            </a:extLst>
          </p:cNvPr>
          <p:cNvSpPr txBox="1"/>
          <p:nvPr/>
        </p:nvSpPr>
        <p:spPr>
          <a:xfrm>
            <a:off x="0" y="0"/>
            <a:ext cx="99060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 Narrow" panose="020B0606020202030204" pitchFamily="34" charset="0"/>
              </a:rPr>
              <a:t>III. Main role summary</a:t>
            </a:r>
          </a:p>
        </p:txBody>
      </p:sp>
      <p:sp>
        <p:nvSpPr>
          <p:cNvPr id="21" name="Action Button: Go Home 2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EECB2B2-B747-4B69-A2AC-7EEEF416C622}"/>
              </a:ext>
            </a:extLst>
          </p:cNvPr>
          <p:cNvSpPr/>
          <p:nvPr/>
        </p:nvSpPr>
        <p:spPr>
          <a:xfrm>
            <a:off x="9601200" y="6614160"/>
            <a:ext cx="304800" cy="243840"/>
          </a:xfrm>
          <a:prstGeom prst="actionButtonHo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7E25F8-C8C6-450E-AD43-90D5C66F0591}"/>
              </a:ext>
            </a:extLst>
          </p:cNvPr>
          <p:cNvSpPr txBox="1"/>
          <p:nvPr/>
        </p:nvSpPr>
        <p:spPr>
          <a:xfrm>
            <a:off x="210439" y="445977"/>
            <a:ext cx="294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Dotum" panose="020B0600000101010101" pitchFamily="34" charset="-127"/>
                <a:cs typeface="Arial" panose="020B0604020202020204" pitchFamily="34" charset="0"/>
              </a:rPr>
              <a:t>7. SW/tool management process each project </a:t>
            </a:r>
            <a:endParaRPr lang="en-US" sz="1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80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6599</TotalTime>
  <Words>2374</Words>
  <Application>Microsoft Office PowerPoint</Application>
  <PresentationFormat>A4 Paper (210x297 mm)</PresentationFormat>
  <Paragraphs>444</Paragraphs>
  <Slides>19</Slides>
  <Notes>10</Notes>
  <HiddenSlides>8</HiddenSlides>
  <MMClips>0</MMClips>
  <ScaleCrop>false</ScaleCrop>
  <HeadingPairs>
    <vt:vector size="10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Malgun Gothic</vt:lpstr>
      <vt:lpstr>Arial</vt:lpstr>
      <vt:lpstr>Arial MT</vt:lpstr>
      <vt:lpstr>Arial Narrow</vt:lpstr>
      <vt:lpstr>Calibri</vt:lpstr>
      <vt:lpstr>Times New Roman</vt:lpstr>
      <vt:lpstr>Wingdings</vt:lpstr>
      <vt:lpstr>Office Theme</vt:lpstr>
      <vt:lpstr>\\H1-ANF-SMB-1302.cloudpc.lge.net\VH1-PR-USER02\hoanganh03.nguyen\IVI51 Hyundai ICC\Checklist Hyundai ICC\3. Feasibility checking report of cybersecurity requirements of Hyundai ICC.xlsx</vt:lpstr>
      <vt:lpstr>\\H1-ANF-SMB-1302.cloudpc.lge.net\VH1-PR-USER02\hoanganh03.nguyen\IVI51 Hyundai ICC\Checklist Hyundai ICC\4. Applicability assessment report of Hyundai ICC.xlsx</vt:lpstr>
      <vt:lpstr>\\H1-ANF-SMB-1302.cloudpc.lge.net\VH1-PR-USER02\hoanganh03.nguyen\IVI51 Hyundai ICC\Checklist Hyundai ICC\5. Archive assessment and inspection results of Hyundai ICC.xlsx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DINH HOANG NGUYEN/LGEVH IVI LD Cyber Security Part</dc:creator>
  <cp:lastModifiedBy>ANH DINH HOANG NGUYEN/LGEVH IVI LD Cyber Security Part</cp:lastModifiedBy>
  <cp:revision>156</cp:revision>
  <dcterms:created xsi:type="dcterms:W3CDTF">2025-10-23T06:31:20Z</dcterms:created>
  <dcterms:modified xsi:type="dcterms:W3CDTF">2026-01-21T10:17:57Z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2026-01-21T10:16:49Z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013698f6-7bc6-495d-808e-d230c65029aa</vt:lpwstr>
  </property>
  <property fmtid="{D5CDD505-2E9C-101B-9397-08002B2CF9AE}" pid="8" name="MSIP_Label_cc6ed9fc-fefc-4a0c-a6d6-10cf236c0d4f_ContentBits">
    <vt:lpwstr>1</vt:lpwstr>
  </property>
  <property fmtid="{D5CDD505-2E9C-101B-9397-08002B2CF9AE}" pid="9" name="MSIP_Label_cc6ed9fc-fefc-4a0c-a6d6-10cf236c0d4f_Tag">
    <vt:lpwstr>10, 3, 0, 1</vt:lpwstr>
  </property>
  <property fmtid="{D5CDD505-2E9C-101B-9397-08002B2CF9AE}" pid="10" name="ClassificationContentMarkingHeaderLocations">
    <vt:lpwstr>Office Theme:3</vt:lpwstr>
  </property>
  <property fmtid="{D5CDD505-2E9C-101B-9397-08002B2CF9AE}" pid="11" name="ClassificationContentMarkingHeaderText">
    <vt:lpwstr>LGE Internal Use Only</vt:lpwstr>
  </property>
</Properties>
</file>